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9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24" r:id="rId48"/>
    <p:sldId id="325" r:id="rId49"/>
    <p:sldId id="328" r:id="rId50"/>
    <p:sldId id="327" r:id="rId51"/>
    <p:sldId id="329" r:id="rId52"/>
    <p:sldId id="330" r:id="rId53"/>
    <p:sldId id="321" r:id="rId54"/>
    <p:sldId id="331" r:id="rId55"/>
    <p:sldId id="323" r:id="rId56"/>
    <p:sldId id="332" r:id="rId57"/>
    <p:sldId id="333" r:id="rId58"/>
    <p:sldId id="335" r:id="rId59"/>
    <p:sldId id="326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5" r:id="rId68"/>
    <p:sldId id="334" r:id="rId69"/>
    <p:sldId id="27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2"/>
    <p:restoredTop sz="94648"/>
  </p:normalViewPr>
  <p:slideViewPr>
    <p:cSldViewPr snapToGrid="0" snapToObjects="1">
      <p:cViewPr varScale="1">
        <p:scale>
          <a:sx n="118" d="100"/>
          <a:sy n="118" d="100"/>
        </p:scale>
        <p:origin x="162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05-Feb-18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docker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docker/whalesay/" TargetMode="External"/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Enterprise </a:t>
            </a:r>
            <a:r>
              <a:rPr lang="en-US" dirty="0" err="1" smtClean="0"/>
              <a:t>Programmering</a:t>
            </a:r>
            <a:r>
              <a:rPr lang="en-US" dirty="0" smtClean="0"/>
              <a:t> 1</a:t>
            </a:r>
            <a:br>
              <a:rPr lang="en-US" dirty="0" smtClean="0"/>
            </a:br>
            <a:r>
              <a:rPr lang="en-US" dirty="0" smtClean="0"/>
              <a:t>Lesson 07: JSF and 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20358"/>
            <a:ext cx="9144000" cy="1337441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/>
              <a:t>Dr. Andrea Arcuri</a:t>
            </a:r>
          </a:p>
          <a:p>
            <a:pPr algn="r"/>
            <a:r>
              <a:rPr lang="en-US" dirty="0" smtClean="0"/>
              <a:t>Westerdals Oslo ACT</a:t>
            </a:r>
          </a:p>
          <a:p>
            <a:pPr algn="r"/>
            <a:r>
              <a:rPr lang="en-US" dirty="0" smtClean="0"/>
              <a:t>University of Luxembourg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80192"/>
            <a:ext cx="5638800" cy="5762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0350" y="523875"/>
            <a:ext cx="531495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If you know the IP address, you can type it directly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Same “name” can be mapped to different IP addresses, </a:t>
            </a:r>
            <a:r>
              <a:rPr lang="en-US" sz="3600" dirty="0" err="1" smtClean="0"/>
              <a:t>ie</a:t>
            </a:r>
            <a:r>
              <a:rPr lang="en-US" sz="3600" dirty="0" smtClean="0"/>
              <a:t> different servers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The mapping can change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698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66850"/>
            <a:ext cx="11649075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87" y="409575"/>
            <a:ext cx="11502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VERY IMPORTANT:  Chrome -&gt; More Tools -&gt; Developer tools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9156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1" y="0"/>
            <a:ext cx="6456644" cy="6796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00875" y="228599"/>
            <a:ext cx="4991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Registering a domain mapped to an IP address of your choice is not particularly expensive: </a:t>
            </a:r>
            <a:r>
              <a:rPr lang="en-US" sz="3200" dirty="0" err="1" smtClean="0"/>
              <a:t>eg</a:t>
            </a:r>
            <a:r>
              <a:rPr lang="en-US" sz="3200" dirty="0" smtClean="0"/>
              <a:t> 139 NOK per year for a “.no” address </a:t>
            </a:r>
          </a:p>
          <a:p>
            <a:endParaRPr lang="en-US" sz="3200" dirty="0"/>
          </a:p>
          <a:p>
            <a:r>
              <a:rPr lang="en-US" sz="3200" dirty="0" smtClean="0"/>
              <a:t>For example, I used it to register “arcuriandrea.org”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1306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825625"/>
            <a:ext cx="117633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 IP address is not enough to establish a TCP connection to a remote server</a:t>
            </a:r>
          </a:p>
          <a:p>
            <a:r>
              <a:rPr lang="en-US" dirty="0" smtClean="0"/>
              <a:t>Need to also know the “port”, which is a number in 0-65535 (2^16 -1) 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server application </a:t>
            </a:r>
            <a:r>
              <a:rPr lang="en-US" dirty="0" smtClean="0"/>
              <a:t>running on a remote </a:t>
            </a:r>
            <a:r>
              <a:rPr lang="en-US" i="1" dirty="0" smtClean="0"/>
              <a:t>server machine</a:t>
            </a:r>
            <a:r>
              <a:rPr lang="en-US" dirty="0" smtClean="0"/>
              <a:t> will need to specify on which “port” it is listening to</a:t>
            </a:r>
          </a:p>
          <a:p>
            <a:r>
              <a:rPr lang="en-US" dirty="0" smtClean="0"/>
              <a:t>On same machine, you can have several different applications binding to different ports </a:t>
            </a:r>
          </a:p>
          <a:p>
            <a:r>
              <a:rPr lang="en-US" dirty="0" smtClean="0"/>
              <a:t>The range 0-1023 is for </a:t>
            </a:r>
            <a:r>
              <a:rPr lang="en-US" i="1" dirty="0" smtClean="0"/>
              <a:t>reserved</a:t>
            </a:r>
            <a:r>
              <a:rPr lang="en-US" dirty="0" smtClean="0"/>
              <a:t> ports, for very specific, well known types of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5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Ports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0: dynamically allocated (see next slide)</a:t>
            </a:r>
          </a:p>
          <a:p>
            <a:r>
              <a:rPr lang="en-US" dirty="0" smtClean="0"/>
              <a:t>22: for SSH connections</a:t>
            </a:r>
          </a:p>
          <a:p>
            <a:pPr lvl="1"/>
            <a:r>
              <a:rPr lang="en-US" dirty="0" smtClean="0"/>
              <a:t>Very common when you need to connect to a remote server using a terminal</a:t>
            </a:r>
          </a:p>
          <a:p>
            <a:r>
              <a:rPr lang="en-US" dirty="0" smtClean="0"/>
              <a:t>80: for a HTTP connections</a:t>
            </a:r>
          </a:p>
          <a:p>
            <a:pPr lvl="1"/>
            <a:r>
              <a:rPr lang="en-US" dirty="0" smtClean="0"/>
              <a:t>Typical case when browsing the web</a:t>
            </a:r>
          </a:p>
          <a:p>
            <a:r>
              <a:rPr lang="en-US" dirty="0" smtClean="0"/>
              <a:t>443: for HTTPS, </a:t>
            </a:r>
            <a:r>
              <a:rPr lang="en-US" dirty="0" err="1" smtClean="0"/>
              <a:t>ie</a:t>
            </a:r>
            <a:r>
              <a:rPr lang="en-US" dirty="0" smtClean="0"/>
              <a:t> secure/encrypted HTTP over TLS/SSL</a:t>
            </a:r>
          </a:p>
          <a:p>
            <a:pPr lvl="1"/>
            <a:r>
              <a:rPr lang="en-US" dirty="0" smtClean="0"/>
              <a:t>More and more common nowadays, even when no user authentication</a:t>
            </a:r>
          </a:p>
          <a:p>
            <a:r>
              <a:rPr lang="en-US" dirty="0" smtClean="0"/>
              <a:t>8080: unreserved port. </a:t>
            </a:r>
          </a:p>
          <a:p>
            <a:pPr lvl="1"/>
            <a:r>
              <a:rPr lang="en-US" dirty="0" smtClean="0"/>
              <a:t>“Typically” used by tools when running a HTTP server locally on your machine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Ephemeral/Dynamic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61" y="1825624"/>
            <a:ext cx="11635409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“Typically” in range </a:t>
            </a:r>
            <a:r>
              <a:rPr lang="en-US" dirty="0"/>
              <a:t> </a:t>
            </a:r>
            <a:r>
              <a:rPr lang="en-US" dirty="0" smtClean="0"/>
              <a:t>49152–65535</a:t>
            </a:r>
          </a:p>
          <a:p>
            <a:pPr lvl="1"/>
            <a:r>
              <a:rPr lang="en-US" dirty="0" smtClean="0"/>
              <a:t>But will vary based on the OS</a:t>
            </a:r>
          </a:p>
          <a:p>
            <a:r>
              <a:rPr lang="en-US" dirty="0" smtClean="0"/>
              <a:t>For short-lived communications</a:t>
            </a:r>
          </a:p>
          <a:p>
            <a:pPr lvl="1"/>
            <a:r>
              <a:rPr lang="en-US" dirty="0" smtClean="0"/>
              <a:t>When you establish a connection to a remote server, a port will be open locally to read the responses</a:t>
            </a:r>
          </a:p>
          <a:p>
            <a:r>
              <a:rPr lang="en-US" dirty="0" smtClean="0"/>
              <a:t>During development, when using port 0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et a dynamic port which is free, not used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if you want to start a server locally for debugging/testing, you might want to avoid conflicts with other applications using the same port</a:t>
            </a:r>
          </a:p>
          <a:p>
            <a:pPr lvl="1"/>
            <a:r>
              <a:rPr lang="en-US" dirty="0" smtClean="0"/>
              <a:t>Essential when you run tests in parallel, and need several server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9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When nothing specified, browsers do default to known ports for the given protocol</a:t>
            </a:r>
          </a:p>
          <a:p>
            <a:pPr lvl="1"/>
            <a:r>
              <a:rPr lang="en-US" dirty="0" smtClean="0"/>
              <a:t>Default protocol is HTTP, and default resource is the root “/”</a:t>
            </a:r>
          </a:p>
          <a:p>
            <a:r>
              <a:rPr lang="en-US" dirty="0" smtClean="0"/>
              <a:t>So typing </a:t>
            </a:r>
            <a:r>
              <a:rPr lang="en-US" i="1" dirty="0" smtClean="0"/>
              <a:t>www.google.com</a:t>
            </a:r>
            <a:r>
              <a:rPr lang="en-US" dirty="0" smtClean="0"/>
              <a:t> is equivalent to </a:t>
            </a:r>
            <a:r>
              <a:rPr lang="en-US" b="1" i="1" dirty="0" smtClean="0"/>
              <a:t>http://</a:t>
            </a:r>
            <a:r>
              <a:rPr lang="en-US" i="1" dirty="0" smtClean="0"/>
              <a:t>www.google.com</a:t>
            </a:r>
            <a:r>
              <a:rPr lang="en-US" b="1" i="1" dirty="0" smtClean="0"/>
              <a:t>:80/</a:t>
            </a:r>
          </a:p>
          <a:p>
            <a:r>
              <a:rPr lang="en-US" dirty="0" smtClean="0"/>
              <a:t>Typing http</a:t>
            </a:r>
            <a:r>
              <a:rPr lang="en-US" b="1" dirty="0" smtClean="0"/>
              <a:t>s</a:t>
            </a:r>
            <a:r>
              <a:rPr lang="en-US" dirty="0" smtClean="0"/>
              <a:t>://www.google.com is equivalent to http</a:t>
            </a:r>
            <a:r>
              <a:rPr lang="en-US" b="1" dirty="0" smtClean="0"/>
              <a:t>s</a:t>
            </a:r>
            <a:r>
              <a:rPr lang="en-US" dirty="0" smtClean="0"/>
              <a:t>://www.google.com</a:t>
            </a:r>
            <a:r>
              <a:rPr lang="en-US" b="1" dirty="0" smtClean="0"/>
              <a:t>:443/</a:t>
            </a:r>
          </a:p>
          <a:p>
            <a:r>
              <a:rPr lang="en-US" dirty="0" smtClean="0"/>
              <a:t>Note: the page you request might not be the one you will get, as you could get a HTTP </a:t>
            </a:r>
            <a:r>
              <a:rPr lang="en-US" i="1" dirty="0" smtClean="0"/>
              <a:t>3xx redirection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17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98" y="1690688"/>
            <a:ext cx="4067236" cy="50323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Router has IP accessible from internet</a:t>
            </a:r>
          </a:p>
          <a:p>
            <a:r>
              <a:rPr lang="en-US" dirty="0" smtClean="0"/>
              <a:t>Machines connected to it have local IP not visible from outside</a:t>
            </a:r>
          </a:p>
          <a:p>
            <a:r>
              <a:rPr lang="en-US" dirty="0" smtClean="0"/>
              <a:t>Cannot use mobile to connect to such machines, unless special settings on router, or </a:t>
            </a:r>
            <a:r>
              <a:rPr lang="en-US" dirty="0" err="1" smtClean="0"/>
              <a:t>WiFi</a:t>
            </a:r>
            <a:r>
              <a:rPr lang="en-US" dirty="0" smtClean="0"/>
              <a:t> directly to same router</a:t>
            </a:r>
          </a:p>
          <a:p>
            <a:r>
              <a:rPr lang="en-US" dirty="0" smtClean="0"/>
              <a:t>Router might block machine-to-machine communications on same network for security reasons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7" y="1584511"/>
            <a:ext cx="7534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1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825625"/>
            <a:ext cx="11542644" cy="4787210"/>
          </a:xfrm>
        </p:spPr>
        <p:txBody>
          <a:bodyPr>
            <a:normAutofit/>
          </a:bodyPr>
          <a:lstStyle/>
          <a:p>
            <a:r>
              <a:rPr lang="en-US" dirty="0" smtClean="0"/>
              <a:t>When you ask your browser to display “http://www.google.com:80”, the browser will do a TCP connection to the remote server</a:t>
            </a:r>
          </a:p>
          <a:p>
            <a:r>
              <a:rPr lang="en-US" dirty="0" smtClean="0"/>
              <a:t>The browser will send a command on this TCP connection, which is a stream of bytes</a:t>
            </a:r>
          </a:p>
          <a:p>
            <a:pPr lvl="1"/>
            <a:r>
              <a:rPr lang="en-US" dirty="0" smtClean="0"/>
              <a:t>Think about it like a byte[] array </a:t>
            </a:r>
            <a:endParaRPr lang="en-US" dirty="0"/>
          </a:p>
          <a:p>
            <a:r>
              <a:rPr lang="en-US" dirty="0" smtClean="0"/>
              <a:t>HTTP (</a:t>
            </a:r>
            <a:r>
              <a:rPr lang="en-US" dirty="0"/>
              <a:t>Hypertext Transfer Protocol</a:t>
            </a:r>
            <a:r>
              <a:rPr lang="en-US" dirty="0" smtClean="0"/>
              <a:t>) is the </a:t>
            </a:r>
            <a:r>
              <a:rPr lang="en-US" i="1" dirty="0" smtClean="0"/>
              <a:t>protocol</a:t>
            </a:r>
            <a:r>
              <a:rPr lang="en-US" dirty="0" smtClean="0"/>
              <a:t> used to define the structure of the sent/received byte[] 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41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Protocol (Brief)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825625"/>
            <a:ext cx="11020425" cy="478264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Will go into details next course, Enterprise 2</a:t>
            </a:r>
          </a:p>
          <a:p>
            <a:r>
              <a:rPr lang="en-US" dirty="0" smtClean="0"/>
              <a:t>3 main parts</a:t>
            </a:r>
          </a:p>
          <a:p>
            <a:pPr lvl="1"/>
            <a:r>
              <a:rPr lang="en-US" dirty="0" smtClean="0"/>
              <a:t>First line specifying the action you want to do, </a:t>
            </a:r>
            <a:r>
              <a:rPr lang="en-US" dirty="0" err="1" smtClean="0"/>
              <a:t>eg</a:t>
            </a:r>
            <a:r>
              <a:rPr lang="en-US" dirty="0" smtClean="0"/>
              <a:t> GET a specific resource</a:t>
            </a:r>
          </a:p>
          <a:p>
            <a:pPr lvl="1"/>
            <a:r>
              <a:rPr lang="en-US" dirty="0" smtClean="0"/>
              <a:t>Set of </a:t>
            </a:r>
            <a:r>
              <a:rPr lang="en-US" i="1" dirty="0" smtClean="0"/>
              <a:t>headers </a:t>
            </a:r>
            <a:r>
              <a:rPr lang="en-US" dirty="0" smtClean="0"/>
              <a:t>to provide extra meta-info 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 in which format you want the response: JSON? Plain Text? XML?</a:t>
            </a:r>
          </a:p>
          <a:p>
            <a:pPr lvl="2"/>
            <a:r>
              <a:rPr lang="en-US" dirty="0" smtClean="0"/>
              <a:t>In which language? Norwegian? English?</a:t>
            </a:r>
          </a:p>
          <a:p>
            <a:pPr lvl="1"/>
            <a:r>
              <a:rPr lang="en-US" dirty="0" smtClean="0"/>
              <a:t>(Optional) Body: </a:t>
            </a:r>
            <a:r>
              <a:rPr lang="en-US" dirty="0"/>
              <a:t>c</a:t>
            </a:r>
            <a:r>
              <a:rPr lang="en-US" dirty="0" smtClean="0"/>
              <a:t>an be anything. </a:t>
            </a:r>
          </a:p>
          <a:p>
            <a:pPr lvl="2"/>
            <a:r>
              <a:rPr lang="en-US" dirty="0" smtClean="0"/>
              <a:t>Request: </a:t>
            </a:r>
            <a:r>
              <a:rPr lang="en-US" dirty="0"/>
              <a:t>u</a:t>
            </a:r>
            <a:r>
              <a:rPr lang="en-US" dirty="0" smtClean="0"/>
              <a:t>sually to provide user data, </a:t>
            </a:r>
            <a:r>
              <a:rPr lang="en-US" dirty="0" err="1" smtClean="0"/>
              <a:t>eg</a:t>
            </a:r>
            <a:r>
              <a:rPr lang="en-US" dirty="0" smtClean="0"/>
              <a:t>, login/password in a submitted form</a:t>
            </a:r>
          </a:p>
          <a:p>
            <a:pPr lvl="2"/>
            <a:r>
              <a:rPr lang="en-US" dirty="0" smtClean="0"/>
              <a:t>Response: the actual resource that is retrieved, </a:t>
            </a:r>
            <a:r>
              <a:rPr lang="en-US" dirty="0" err="1" smtClean="0"/>
              <a:t>eg</a:t>
            </a:r>
            <a:r>
              <a:rPr lang="en-US" dirty="0" smtClean="0"/>
              <a:t> a HTML page</a:t>
            </a:r>
          </a:p>
          <a:p>
            <a:r>
              <a:rPr lang="en-US" dirty="0" smtClean="0"/>
              <a:t>Most used version is 1.1, where data is sent like a readable string</a:t>
            </a:r>
          </a:p>
          <a:p>
            <a:pPr lvl="1"/>
            <a:r>
              <a:rPr lang="en-US" dirty="0" smtClean="0"/>
              <a:t>HTTP 2.0 send data in binary format, but uses same commands/headers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30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0030"/>
            <a:ext cx="10515600" cy="1325563"/>
          </a:xfrm>
        </p:spPr>
        <p:txBody>
          <a:bodyPr/>
          <a:lstStyle/>
          <a:p>
            <a:r>
              <a:rPr lang="en-US" dirty="0" smtClean="0"/>
              <a:t>Web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56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4557" y="404804"/>
            <a:ext cx="23528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 </a:t>
            </a:r>
            <a:r>
              <a:rPr lang="en-US" dirty="0" err="1" smtClean="0"/>
              <a:t>WireShark</a:t>
            </a:r>
            <a:r>
              <a:rPr lang="en-US" dirty="0" smtClean="0"/>
              <a:t> to see exactly what is sent over your network card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64"/>
            <a:ext cx="8962606" cy="61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Server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045" y="1825625"/>
            <a:ext cx="116489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program that </a:t>
            </a:r>
            <a:r>
              <a:rPr lang="en-US" i="1" dirty="0" smtClean="0"/>
              <a:t>opens</a:t>
            </a:r>
            <a:r>
              <a:rPr lang="en-US" dirty="0" smtClean="0"/>
              <a:t> a TCP port (</a:t>
            </a:r>
            <a:r>
              <a:rPr lang="en-US" dirty="0" err="1" smtClean="0"/>
              <a:t>eg</a:t>
            </a:r>
            <a:r>
              <a:rPr lang="en-US" dirty="0" smtClean="0"/>
              <a:t>, 80 or 443) and </a:t>
            </a:r>
            <a:r>
              <a:rPr lang="en-US" i="1" dirty="0" smtClean="0"/>
              <a:t>listens</a:t>
            </a:r>
            <a:r>
              <a:rPr lang="en-US" dirty="0" smtClean="0"/>
              <a:t> on incoming requests</a:t>
            </a:r>
          </a:p>
          <a:p>
            <a:r>
              <a:rPr lang="en-US" dirty="0" smtClean="0"/>
              <a:t>For each request, will send a HTTP response with the given requested resource    </a:t>
            </a:r>
          </a:p>
          <a:p>
            <a:r>
              <a:rPr lang="en-US" dirty="0" smtClean="0"/>
              <a:t>The “resource” might be an </a:t>
            </a:r>
            <a:r>
              <a:rPr lang="en-US" i="1" dirty="0" smtClean="0"/>
              <a:t>existing</a:t>
            </a:r>
            <a:r>
              <a:rPr lang="en-US" dirty="0" smtClean="0"/>
              <a:t> file on disk (e.g., an html page or JPEG image), or </a:t>
            </a:r>
            <a:r>
              <a:rPr lang="en-US" i="1" dirty="0" smtClean="0"/>
              <a:t>created</a:t>
            </a:r>
            <a:r>
              <a:rPr lang="en-US" dirty="0" smtClean="0"/>
              <a:t> on the fly (</a:t>
            </a:r>
            <a:r>
              <a:rPr lang="en-US" dirty="0" err="1" smtClean="0"/>
              <a:t>eg</a:t>
            </a:r>
            <a:r>
              <a:rPr lang="en-US" dirty="0" smtClean="0"/>
              <a:t> based on content in database)</a:t>
            </a:r>
          </a:p>
          <a:p>
            <a:r>
              <a:rPr lang="en-US" dirty="0" smtClean="0"/>
              <a:t>In the “old days”, a “web application” was just a set of static files accessible over HTTP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14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Old Days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5392" y="1602788"/>
            <a:ext cx="7914554" cy="34225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/where/installed/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/index.html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/figs/cat.jpeg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/figs/dog.jpeg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Application server running on port 80, providing files from the folder “/where/installed”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23" y="1690688"/>
            <a:ext cx="2890868" cy="231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785" y="5132935"/>
            <a:ext cx="11917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browser asks for “www.foo.org/index.html”, the server will check if a file called “index.html” is under the folder “/where/installed”, and return it as Body of the HTTP response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8671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30" y="1825624"/>
            <a:ext cx="11714922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When asked </a:t>
            </a:r>
            <a:r>
              <a:rPr lang="en-US" dirty="0"/>
              <a:t>for “www.foo.org/index.html”, </a:t>
            </a:r>
            <a:r>
              <a:rPr lang="en-US" dirty="0" smtClean="0"/>
              <a:t>the browser will:</a:t>
            </a:r>
          </a:p>
          <a:p>
            <a:pPr lvl="1"/>
            <a:r>
              <a:rPr lang="en-US" dirty="0" smtClean="0"/>
              <a:t>Resolve the IP address of www.foo.org</a:t>
            </a:r>
          </a:p>
          <a:p>
            <a:pPr lvl="1"/>
            <a:r>
              <a:rPr lang="en-US" dirty="0" smtClean="0"/>
              <a:t>Establish a TCP connection toward &lt;IP address&gt;:</a:t>
            </a:r>
            <a:r>
              <a:rPr lang="en-US" b="1" dirty="0" smtClean="0"/>
              <a:t>80</a:t>
            </a:r>
          </a:p>
          <a:p>
            <a:pPr lvl="1"/>
            <a:r>
              <a:rPr lang="en-US" dirty="0" smtClean="0"/>
              <a:t>Do a HTTP request with command: “GET /index.html HTTP/1.1”</a:t>
            </a:r>
          </a:p>
          <a:p>
            <a:pPr lvl="2"/>
            <a:r>
              <a:rPr lang="en-US" dirty="0" smtClean="0"/>
              <a:t>Here the “index.html” is the requested resource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asking for  </a:t>
            </a:r>
            <a:r>
              <a:rPr lang="en-US" dirty="0" smtClean="0"/>
              <a:t>“www.foo.org/figs/cat.jpeg”, the request command will be “GET /figs/cat.jpeg HTTP/1.1” </a:t>
            </a:r>
          </a:p>
          <a:p>
            <a:pPr lvl="1"/>
            <a:r>
              <a:rPr lang="en-US" dirty="0" smtClean="0"/>
              <a:t>What after the &lt;IP address&gt;:&lt;port&gt; is the so called “path” that identifies the resource on the server</a:t>
            </a:r>
          </a:p>
          <a:p>
            <a:pPr lvl="1"/>
            <a:r>
              <a:rPr lang="en-US" dirty="0" smtClean="0"/>
              <a:t>Note: the client browser has no clue of where the files are actually stored on the server, </a:t>
            </a:r>
            <a:r>
              <a:rPr lang="en-US" dirty="0" err="1" smtClean="0"/>
              <a:t>ie</a:t>
            </a:r>
            <a:r>
              <a:rPr lang="en-US" dirty="0" smtClean="0"/>
              <a:t> the “/where/installed”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47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URL (</a:t>
            </a:r>
            <a:r>
              <a:rPr lang="en-US" dirty="0"/>
              <a:t>Uniform Resource </a:t>
            </a:r>
            <a:r>
              <a:rPr lang="en-US" dirty="0" smtClean="0"/>
              <a:t>Locator)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10580" cy="161682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Reference to a web resource and how to retrieve it</a:t>
            </a:r>
          </a:p>
          <a:p>
            <a:r>
              <a:rPr lang="en-US" b="1" dirty="0" smtClean="0"/>
              <a:t>scheme</a:t>
            </a:r>
            <a:r>
              <a:rPr lang="en-US" b="1" dirty="0"/>
              <a:t>:[//[</a:t>
            </a:r>
            <a:r>
              <a:rPr lang="en-US" b="1" dirty="0" err="1"/>
              <a:t>user:password</a:t>
            </a:r>
            <a:r>
              <a:rPr lang="en-US" b="1" dirty="0"/>
              <a:t>@]host[:port]][/]path[?query][#fragment</a:t>
            </a:r>
            <a:r>
              <a:rPr lang="en-US" b="1" dirty="0" smtClean="0"/>
              <a:t>]</a:t>
            </a:r>
          </a:p>
          <a:p>
            <a:r>
              <a:rPr lang="en-US" dirty="0"/>
              <a:t>https://</a:t>
            </a:r>
            <a:r>
              <a:rPr lang="en-US" dirty="0" smtClean="0"/>
              <a:t>en.wikipedia.org:443/wiki/Uniform_Resource_Locator#Syntax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565" y="3972210"/>
            <a:ext cx="135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scheme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6236" y="4066676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port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905201" y="4784660"/>
            <a:ext cx="884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host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206343" y="4809631"/>
            <a:ext cx="900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path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180063" y="3972210"/>
            <a:ext cx="136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fragmet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73360" y="3377133"/>
            <a:ext cx="17450" cy="65948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0714743" y="3311818"/>
            <a:ext cx="4484" cy="7560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502177" y="3377133"/>
            <a:ext cx="12808" cy="141578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V="1">
            <a:off x="4979893" y="3247482"/>
            <a:ext cx="0" cy="8191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322225" y="3377134"/>
            <a:ext cx="24491" cy="13254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8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309" y="1825625"/>
            <a:ext cx="11818044" cy="486716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Scheme: how to access the resource</a:t>
            </a:r>
          </a:p>
          <a:p>
            <a:pPr lvl="1"/>
            <a:r>
              <a:rPr lang="en-US" dirty="0" smtClean="0"/>
              <a:t>http, https, file, ftp, etc.</a:t>
            </a:r>
          </a:p>
          <a:p>
            <a:r>
              <a:rPr lang="en-US" dirty="0" smtClean="0"/>
              <a:t>Host: the name of the server, or directly its numeric IP address</a:t>
            </a:r>
          </a:p>
          <a:p>
            <a:r>
              <a:rPr lang="en-US" dirty="0" smtClean="0"/>
              <a:t>Port: the listening port you will connect to on the remote server</a:t>
            </a:r>
          </a:p>
          <a:p>
            <a:r>
              <a:rPr lang="en-US" dirty="0" smtClean="0"/>
              <a:t>Path: identifies the resource, usually in a hierarchical format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/a/b/c  </a:t>
            </a:r>
          </a:p>
          <a:p>
            <a:r>
              <a:rPr lang="en-US" dirty="0" smtClean="0"/>
              <a:t>Query: starting with “?”, list of &lt;key&gt;=&lt;value&gt; properties, separated by “&amp;”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https://</a:t>
            </a:r>
            <a:r>
              <a:rPr lang="en-US" dirty="0" smtClean="0"/>
              <a:t>github.com/search</a:t>
            </a:r>
            <a:r>
              <a:rPr lang="en-US" b="1" dirty="0" smtClean="0"/>
              <a:t>?q=java&amp;type=Repositories&amp;ref=searchresults</a:t>
            </a:r>
          </a:p>
          <a:p>
            <a:r>
              <a:rPr lang="en-US" dirty="0" smtClean="0"/>
              <a:t>Fragment: identifier of further resource, usually inside the main you requested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a section inside an HTML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7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URI (</a:t>
            </a:r>
            <a:r>
              <a:rPr lang="en-US" dirty="0"/>
              <a:t>Uniform Resource </a:t>
            </a:r>
            <a:r>
              <a:rPr lang="en-US" dirty="0" smtClean="0"/>
              <a:t>Identifier)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825625"/>
            <a:ext cx="11926958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String </a:t>
            </a:r>
            <a:r>
              <a:rPr lang="en-US" dirty="0"/>
              <a:t>of characters used to identify a </a:t>
            </a:r>
            <a:r>
              <a:rPr lang="en-US" dirty="0" smtClean="0"/>
              <a:t>resource</a:t>
            </a:r>
          </a:p>
          <a:p>
            <a:r>
              <a:rPr lang="en-US" dirty="0"/>
              <a:t>A URL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URI: </a:t>
            </a:r>
          </a:p>
          <a:p>
            <a:pPr lvl="1"/>
            <a:r>
              <a:rPr lang="en-US" dirty="0" smtClean="0"/>
              <a:t>Exactly same format</a:t>
            </a:r>
          </a:p>
          <a:p>
            <a:pPr lvl="1"/>
            <a:r>
              <a:rPr lang="en-US" dirty="0" smtClean="0"/>
              <a:t>In URL, the resource is typically located on a network</a:t>
            </a:r>
          </a:p>
          <a:p>
            <a:pPr lvl="1"/>
            <a:r>
              <a:rPr lang="en-US" dirty="0" smtClean="0"/>
              <a:t>Given a URL, you should be able to access the resource, which is not necessarily true for URI </a:t>
            </a:r>
          </a:p>
          <a:p>
            <a:r>
              <a:rPr lang="en-US" dirty="0" smtClean="0"/>
              <a:t>The distinction between URL and URI is conceptually very thin</a:t>
            </a:r>
          </a:p>
          <a:p>
            <a:pPr lvl="1"/>
            <a:r>
              <a:rPr lang="en-US" dirty="0" smtClean="0"/>
              <a:t>Most people use the two terms interchangeably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9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557" y="1825625"/>
            <a:ext cx="11595652" cy="48004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Static, pre-defined HTML pages are not enough for modern applications</a:t>
            </a:r>
          </a:p>
          <a:p>
            <a:r>
              <a:rPr lang="en-US" dirty="0" smtClean="0"/>
              <a:t>You might want to base the HTML pages on data from database or dynamic content</a:t>
            </a:r>
          </a:p>
          <a:p>
            <a:pPr lvl="1"/>
            <a:r>
              <a:rPr lang="en-US" dirty="0" smtClean="0"/>
              <a:t>Web forum</a:t>
            </a:r>
          </a:p>
          <a:p>
            <a:pPr lvl="1"/>
            <a:r>
              <a:rPr lang="en-US" dirty="0" smtClean="0"/>
              <a:t>Shopping chart</a:t>
            </a:r>
          </a:p>
          <a:p>
            <a:pPr lvl="1"/>
            <a:r>
              <a:rPr lang="en-US" dirty="0" smtClean="0"/>
              <a:t>Live chats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HTML pages will need to be created on the fly at each HTTP request</a:t>
            </a:r>
          </a:p>
          <a:p>
            <a:r>
              <a:rPr lang="en-US" dirty="0" smtClean="0"/>
              <a:t>Browser will still just see a HTML file: no clue if automatically generated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0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HTML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5"/>
            <a:ext cx="11701669" cy="4840218"/>
          </a:xfrm>
        </p:spPr>
        <p:txBody>
          <a:bodyPr>
            <a:normAutofit/>
          </a:bodyPr>
          <a:lstStyle/>
          <a:p>
            <a:r>
              <a:rPr lang="en-US" dirty="0" smtClean="0"/>
              <a:t>The whole HTML page is created on the server in one go </a:t>
            </a:r>
          </a:p>
          <a:p>
            <a:r>
              <a:rPr lang="en-US" dirty="0" smtClean="0"/>
              <a:t>HTML templates</a:t>
            </a:r>
          </a:p>
          <a:p>
            <a:pPr lvl="1"/>
            <a:r>
              <a:rPr lang="en-US" dirty="0" smtClean="0"/>
              <a:t>Files that mix together HTML data and instructions/code on how to create the dynamic parts</a:t>
            </a:r>
          </a:p>
          <a:p>
            <a:r>
              <a:rPr lang="en-US" dirty="0" smtClean="0"/>
              <a:t>Many different template technologies, even within the same language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JSF (</a:t>
            </a:r>
            <a:r>
              <a:rPr lang="en-US" dirty="0" err="1"/>
              <a:t>JavaServer</a:t>
            </a:r>
            <a:r>
              <a:rPr lang="en-US" dirty="0"/>
              <a:t> Faces</a:t>
            </a:r>
            <a:r>
              <a:rPr lang="en-US" dirty="0" smtClean="0"/>
              <a:t>) for Java (.</a:t>
            </a:r>
            <a:r>
              <a:rPr lang="en-US" dirty="0" err="1" smtClean="0"/>
              <a:t>xhtml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44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13709"/>
            <a:ext cx="9896475" cy="68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2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MVC (Model–view–controller)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4" y="1825624"/>
            <a:ext cx="7236468" cy="489344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design pattern for developing GUI/Web applications </a:t>
            </a:r>
          </a:p>
          <a:p>
            <a:r>
              <a:rPr lang="en-US" dirty="0" smtClean="0"/>
              <a:t>Clear separation of concerns: easier to develop and maintain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: internal state of the application</a:t>
            </a:r>
          </a:p>
          <a:p>
            <a:r>
              <a:rPr lang="en-US" b="1" dirty="0" smtClean="0"/>
              <a:t>Controller</a:t>
            </a:r>
            <a:r>
              <a:rPr lang="en-US" dirty="0" smtClean="0"/>
              <a:t>: running code with the business logic. Receive inputs from User, and modify the state, </a:t>
            </a:r>
            <a:r>
              <a:rPr lang="en-US" dirty="0" err="1" smtClean="0"/>
              <a:t>ie</a:t>
            </a:r>
            <a:r>
              <a:rPr lang="en-US" dirty="0" smtClean="0"/>
              <a:t> the Model</a:t>
            </a:r>
          </a:p>
          <a:p>
            <a:r>
              <a:rPr lang="en-US" b="1" dirty="0" smtClean="0"/>
              <a:t>View</a:t>
            </a:r>
            <a:r>
              <a:rPr lang="en-US" dirty="0" smtClean="0"/>
              <a:t>: what the user will receive, </a:t>
            </a:r>
            <a:r>
              <a:rPr lang="en-US" dirty="0" err="1" smtClean="0"/>
              <a:t>eg</a:t>
            </a:r>
            <a:r>
              <a:rPr lang="en-US" dirty="0" smtClean="0"/>
              <a:t> displayed HTML pages </a:t>
            </a:r>
            <a:endParaRPr lang="en-US" dirty="0"/>
          </a:p>
        </p:txBody>
      </p:sp>
      <p:pic>
        <p:nvPicPr>
          <p:cNvPr id="1026" name="Picture 2" descr="https://upload.wikimedia.org/wikipedia/commons/thumb/a/a0/MVC-Process.svg/500px-MVC-Proces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11" y="1480318"/>
            <a:ext cx="47625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6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549" y="365125"/>
            <a:ext cx="1166191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HTML (</a:t>
            </a:r>
            <a:r>
              <a:rPr lang="en-US" dirty="0" err="1"/>
              <a:t>HyperText</a:t>
            </a:r>
            <a:r>
              <a:rPr lang="en-US" dirty="0"/>
              <a:t> Markup Language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4"/>
            <a:ext cx="11062252" cy="476070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markup</a:t>
            </a:r>
            <a:r>
              <a:rPr lang="en-US" dirty="0" smtClean="0"/>
              <a:t> language, not a programming one</a:t>
            </a:r>
          </a:p>
          <a:p>
            <a:r>
              <a:rPr lang="en-US" dirty="0" smtClean="0"/>
              <a:t>Composed by tags, </a:t>
            </a:r>
            <a:r>
              <a:rPr lang="en-US" dirty="0" err="1" smtClean="0"/>
              <a:t>eg</a:t>
            </a:r>
            <a:r>
              <a:rPr lang="en-US" dirty="0" smtClean="0"/>
              <a:t> &lt;body&gt;, &lt;p&gt;, &lt;a&gt;,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When a browser receives a HTML file, it will parse its content, and create a GUI based on those tags</a:t>
            </a:r>
          </a:p>
          <a:p>
            <a:r>
              <a:rPr lang="en-US" dirty="0" smtClean="0"/>
              <a:t>Most HTML pages do have references to other files, like for example images</a:t>
            </a:r>
          </a:p>
          <a:p>
            <a:r>
              <a:rPr lang="en-US" dirty="0" smtClean="0"/>
              <a:t>Before a page is fully displayed in browser, those other files need to be downloaded (</a:t>
            </a:r>
            <a:r>
              <a:rPr lang="en-US" dirty="0" err="1" smtClean="0"/>
              <a:t>eg</a:t>
            </a:r>
            <a:r>
              <a:rPr lang="en-US" dirty="0" smtClean="0"/>
              <a:t>, by further HTTP requests)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303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9128"/>
            <a:ext cx="11196638" cy="665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8150"/>
            <a:ext cx="10515600" cy="57388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&lt;TITLE&gt;Example&lt;/TITLE&gt;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 BGCOLOR="gray"&gt;</a:t>
            </a:r>
          </a:p>
          <a:p>
            <a:pPr marL="0" indent="0">
              <a:buNone/>
            </a:pPr>
            <a:r>
              <a:rPr lang="en-US" dirty="0"/>
              <a:t>&lt;h2&gt; A Cat and a Dog &lt;/h2&gt;</a:t>
            </a:r>
          </a:p>
          <a:p>
            <a:pPr marL="0" indent="0">
              <a:buNone/>
            </a:pPr>
            <a:r>
              <a:rPr lang="en-US" dirty="0"/>
              <a:t>&lt;DIV&gt;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SRC="figs/cat.jpg"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&lt;IMG </a:t>
            </a:r>
            <a:r>
              <a:rPr lang="en-US" b="1" dirty="0">
                <a:solidFill>
                  <a:schemeClr val="accent5"/>
                </a:solidFill>
              </a:rPr>
              <a:t>SRC="figs/dog.jpg" </a:t>
            </a:r>
            <a:r>
              <a:rPr lang="en-US" dirty="0"/>
              <a:t>style="width:256px"&gt; </a:t>
            </a:r>
          </a:p>
          <a:p>
            <a:pPr marL="0" indent="0">
              <a:buNone/>
            </a:pPr>
            <a:r>
              <a:rPr lang="en-US" dirty="0"/>
              <a:t>&lt;/DIV&gt;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20034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other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825624"/>
            <a:ext cx="4974949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display the page in the previous slide, after a GET of the index.html page, the browser will do two further HTTP GET requests</a:t>
            </a:r>
          </a:p>
          <a:p>
            <a:r>
              <a:rPr lang="en-US" dirty="0" smtClean="0"/>
              <a:t>Those further 2 requests could be done in parallel on two different TCP connections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1457325"/>
            <a:ext cx="6629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1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(</a:t>
            </a:r>
            <a:r>
              <a:rPr lang="en-US" dirty="0"/>
              <a:t>Cascading Style </a:t>
            </a:r>
            <a:r>
              <a:rPr lang="en-US" dirty="0" smtClean="0"/>
              <a:t>Sheets)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2" y="1825624"/>
            <a:ext cx="8082584" cy="4879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Language used to specify how the different HTML components should be displayed</a:t>
            </a:r>
          </a:p>
          <a:p>
            <a:r>
              <a:rPr lang="en-US" dirty="0" smtClean="0"/>
              <a:t>Needed to specify for example: </a:t>
            </a:r>
            <a:r>
              <a:rPr lang="en-US" i="1" dirty="0" smtClean="0"/>
              <a:t>layout</a:t>
            </a:r>
            <a:r>
              <a:rPr lang="en-US" dirty="0" smtClean="0"/>
              <a:t>, </a:t>
            </a:r>
            <a:r>
              <a:rPr lang="en-US" i="1" dirty="0" smtClean="0"/>
              <a:t>colors</a:t>
            </a:r>
            <a:r>
              <a:rPr lang="en-US" dirty="0" smtClean="0"/>
              <a:t> and </a:t>
            </a:r>
            <a:r>
              <a:rPr lang="en-US" i="1" dirty="0" smtClean="0"/>
              <a:t>fonts</a:t>
            </a:r>
          </a:p>
          <a:p>
            <a:r>
              <a:rPr lang="en-US" dirty="0" smtClean="0"/>
              <a:t>Can be embedded directly in HTML pages (</a:t>
            </a:r>
            <a:r>
              <a:rPr lang="en-US" dirty="0" err="1" smtClean="0"/>
              <a:t>eg</a:t>
            </a:r>
            <a:r>
              <a:rPr lang="en-US" dirty="0" smtClean="0"/>
              <a:t>, in the header)</a:t>
            </a:r>
          </a:p>
          <a:p>
            <a:r>
              <a:rPr lang="en-US" dirty="0" smtClean="0"/>
              <a:t>However, often in separated files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for separation </a:t>
            </a:r>
            <a:r>
              <a:rPr lang="en-US" dirty="0"/>
              <a:t>of document content from document </a:t>
            </a:r>
            <a:r>
              <a:rPr lang="en-US" dirty="0" smtClean="0"/>
              <a:t>presentation </a:t>
            </a:r>
            <a:endParaRPr lang="en-US" dirty="0"/>
          </a:p>
        </p:txBody>
      </p:sp>
      <p:pic>
        <p:nvPicPr>
          <p:cNvPr id="2050" name="Picture 2" descr="CSS-shad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690688"/>
            <a:ext cx="3652898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383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826966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(JS) has nothing to do with Java</a:t>
            </a:r>
          </a:p>
          <a:p>
            <a:r>
              <a:rPr lang="en-US" i="1" dirty="0" smtClean="0"/>
              <a:t>Programming</a:t>
            </a:r>
            <a:r>
              <a:rPr lang="en-US" dirty="0" smtClean="0"/>
              <a:t> language executed in the browser</a:t>
            </a:r>
          </a:p>
          <a:p>
            <a:r>
              <a:rPr lang="en-US" dirty="0" smtClean="0"/>
              <a:t>JS code referenced by webpages like any other resource (</a:t>
            </a:r>
            <a:r>
              <a:rPr lang="en-US" dirty="0" err="1" smtClean="0"/>
              <a:t>eg</a:t>
            </a:r>
            <a:r>
              <a:rPr lang="en-US" dirty="0" smtClean="0"/>
              <a:t> images and CSS files), or can be embedded directly in HTML</a:t>
            </a:r>
          </a:p>
          <a:p>
            <a:r>
              <a:rPr lang="en-US" dirty="0" smtClean="0"/>
              <a:t>JS can manipulate the DOM (</a:t>
            </a:r>
            <a:r>
              <a:rPr lang="en-US" dirty="0"/>
              <a:t>Document Object </a:t>
            </a:r>
            <a:r>
              <a:rPr lang="en-US" dirty="0" smtClean="0"/>
              <a:t>Model) to alter the webpages structure/content based on user’s interactions (</a:t>
            </a:r>
            <a:r>
              <a:rPr lang="en-US" dirty="0" err="1" smtClean="0"/>
              <a:t>eg</a:t>
            </a:r>
            <a:r>
              <a:rPr lang="en-US" dirty="0" smtClean="0"/>
              <a:t> mouse clicks)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4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javascript is to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371474"/>
            <a:ext cx="11331575" cy="6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5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is King on Browser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1" y="1825624"/>
            <a:ext cx="11661913" cy="4760705"/>
          </a:xfrm>
        </p:spPr>
        <p:txBody>
          <a:bodyPr>
            <a:normAutofit/>
          </a:bodyPr>
          <a:lstStyle/>
          <a:p>
            <a:r>
              <a:rPr lang="en-US" dirty="0" smtClean="0"/>
              <a:t>If web page needs to execute code on browser, you use JS</a:t>
            </a:r>
          </a:p>
          <a:p>
            <a:r>
              <a:rPr lang="en-US" dirty="0" smtClean="0"/>
              <a:t>But historically there were other options in the (not so long ago) past:</a:t>
            </a:r>
          </a:p>
          <a:p>
            <a:pPr lvl="1"/>
            <a:r>
              <a:rPr lang="en-US" dirty="0" smtClean="0"/>
              <a:t>Java with Java Applets (practically dead) </a:t>
            </a:r>
          </a:p>
          <a:p>
            <a:pPr lvl="1"/>
            <a:r>
              <a:rPr lang="en-US" dirty="0" smtClean="0"/>
              <a:t>Flash (still found in some old web pages)</a:t>
            </a:r>
          </a:p>
          <a:p>
            <a:pPr lvl="1"/>
            <a:r>
              <a:rPr lang="en-US" dirty="0" err="1" smtClean="0"/>
              <a:t>Silverligth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Those were not natively supported by browser, and you had to install plugins to run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30" y="365125"/>
            <a:ext cx="11847444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But JavaScript is a badly designed language…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2107371"/>
            <a:ext cx="5528227" cy="477395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When the most famous book is called “The Good </a:t>
            </a:r>
            <a:r>
              <a:rPr lang="en-US" dirty="0"/>
              <a:t>P</a:t>
            </a:r>
            <a:r>
              <a:rPr lang="en-US" dirty="0" smtClean="0"/>
              <a:t>arts”, that tells you something…</a:t>
            </a:r>
          </a:p>
          <a:p>
            <a:r>
              <a:rPr lang="en-US" dirty="0" smtClean="0"/>
              <a:t>However, there are other languages that do </a:t>
            </a:r>
            <a:r>
              <a:rPr lang="en-US" dirty="0" err="1" smtClean="0"/>
              <a:t>transpile</a:t>
            </a:r>
            <a:r>
              <a:rPr lang="en-US" dirty="0" smtClean="0"/>
              <a:t> to JS, like </a:t>
            </a:r>
            <a:r>
              <a:rPr lang="en-US" i="1" dirty="0" err="1" smtClean="0"/>
              <a:t>TypeScript</a:t>
            </a:r>
            <a:r>
              <a:rPr lang="en-US" dirty="0" smtClean="0"/>
              <a:t> and </a:t>
            </a:r>
            <a:r>
              <a:rPr lang="en-US" i="1" dirty="0" err="1" smtClean="0"/>
              <a:t>Kotlin</a:t>
            </a:r>
            <a:endParaRPr lang="en-US" i="1" dirty="0" smtClean="0"/>
          </a:p>
          <a:p>
            <a:r>
              <a:rPr lang="en-US" dirty="0" err="1" smtClean="0"/>
              <a:t>WebAssembly</a:t>
            </a:r>
            <a:r>
              <a:rPr lang="en-US" dirty="0" smtClean="0"/>
              <a:t> will hopefully one day replace JS</a:t>
            </a:r>
          </a:p>
        </p:txBody>
      </p:sp>
      <p:pic>
        <p:nvPicPr>
          <p:cNvPr id="4098" name="Picture 2" descr="Image result for javascript good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74" y="206947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21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Wide Web (WWW)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825625"/>
            <a:ext cx="11830050" cy="482696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Invented by Tim Berners-Lee in 1989, at CERN, Switzerland</a:t>
            </a:r>
          </a:p>
          <a:p>
            <a:pPr lvl="1"/>
            <a:r>
              <a:rPr lang="en-US" dirty="0" smtClean="0"/>
              <a:t>I was in high school when it was first available… </a:t>
            </a:r>
          </a:p>
          <a:p>
            <a:r>
              <a:rPr lang="en-US" dirty="0" smtClean="0"/>
              <a:t>WWW is a set of documents/resources distributed among different machines</a:t>
            </a:r>
          </a:p>
          <a:p>
            <a:r>
              <a:rPr lang="en-US" dirty="0" smtClean="0"/>
              <a:t>Resources/documents are identified with a Uniform Resource Locator (URL)</a:t>
            </a:r>
          </a:p>
          <a:p>
            <a:r>
              <a:rPr lang="en-US" dirty="0" smtClean="0"/>
              <a:t>Resources are accessed/downloaded over the </a:t>
            </a:r>
            <a:r>
              <a:rPr lang="en-US" i="1" dirty="0" smtClean="0"/>
              <a:t>internet, </a:t>
            </a:r>
            <a:r>
              <a:rPr lang="en-US" dirty="0" smtClean="0"/>
              <a:t>typically HTTP over TCP</a:t>
            </a:r>
          </a:p>
          <a:p>
            <a:r>
              <a:rPr lang="en-US" dirty="0" smtClean="0"/>
              <a:t>A web page is a resource written in HTML format</a:t>
            </a:r>
          </a:p>
          <a:p>
            <a:r>
              <a:rPr lang="en-US" i="1" dirty="0" smtClean="0"/>
              <a:t>Browsers </a:t>
            </a:r>
            <a:r>
              <a:rPr lang="en-US" dirty="0" smtClean="0"/>
              <a:t>are tools used to download/visualize HTML pages, and enable the following of </a:t>
            </a:r>
            <a:r>
              <a:rPr lang="en-US" i="1" dirty="0" smtClean="0"/>
              <a:t>links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99" y="365125"/>
            <a:ext cx="11723618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AJAX (</a:t>
            </a:r>
            <a:r>
              <a:rPr lang="en-US" sz="5400" dirty="0"/>
              <a:t>Asynchronous JavaScript and XML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99" y="2115101"/>
            <a:ext cx="11723618" cy="46302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Executing JS on the client browser opens the door to many possibilities</a:t>
            </a:r>
          </a:p>
          <a:p>
            <a:r>
              <a:rPr lang="en-US" dirty="0" smtClean="0"/>
              <a:t>JS can retrieve new data from the server in the background, and update the current webpage without the need for the user to reload it completely</a:t>
            </a:r>
          </a:p>
          <a:p>
            <a:pPr lvl="1"/>
            <a:r>
              <a:rPr lang="en-US" dirty="0" smtClean="0"/>
              <a:t>Chats</a:t>
            </a:r>
          </a:p>
          <a:p>
            <a:pPr lvl="1"/>
            <a:r>
              <a:rPr lang="en-US" dirty="0" smtClean="0"/>
              <a:t>News (</a:t>
            </a:r>
            <a:r>
              <a:rPr lang="en-US" dirty="0" err="1" smtClean="0"/>
              <a:t>eg</a:t>
            </a:r>
            <a:r>
              <a:rPr lang="en-US" dirty="0" smtClean="0"/>
              <a:t>, refreshed every hour) 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JS can run in background, and do AJAX calls every X seconds to server to retrieve data in XML/JSON format, and update DOM accordingly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5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0"/>
            <a:ext cx="542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7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825624"/>
            <a:ext cx="11675165" cy="48269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Limitation of AJAX is that client has to make the request for data</a:t>
            </a:r>
          </a:p>
          <a:p>
            <a:r>
              <a:rPr lang="en-US" dirty="0" smtClean="0"/>
              <a:t>Asking at time intervals (</a:t>
            </a:r>
            <a:r>
              <a:rPr lang="en-US" dirty="0" err="1" smtClean="0"/>
              <a:t>eg</a:t>
            </a:r>
            <a:r>
              <a:rPr lang="en-US" dirty="0" smtClean="0"/>
              <a:t> every 10s) is inefficient:</a:t>
            </a:r>
          </a:p>
          <a:p>
            <a:pPr lvl="1"/>
            <a:r>
              <a:rPr lang="en-US" dirty="0" smtClean="0"/>
              <a:t>Many requests, often even if new data is not available</a:t>
            </a:r>
          </a:p>
          <a:p>
            <a:pPr lvl="1"/>
            <a:r>
              <a:rPr lang="en-US" dirty="0" smtClean="0"/>
              <a:t>If new data is available, cannot get it immediately, and have to wait till next scheduled AJAX call</a:t>
            </a:r>
          </a:p>
          <a:p>
            <a:r>
              <a:rPr lang="en-US" dirty="0" err="1" smtClean="0"/>
              <a:t>WebSocket</a:t>
            </a:r>
            <a:r>
              <a:rPr lang="en-US" dirty="0" smtClean="0"/>
              <a:t> is a protocol working on TCP to allow full-duplex communication between client and server</a:t>
            </a:r>
          </a:p>
          <a:p>
            <a:r>
              <a:rPr lang="en-US" dirty="0" smtClean="0"/>
              <a:t>Server can “push” new data even if client did not ask for it</a:t>
            </a:r>
          </a:p>
          <a:p>
            <a:r>
              <a:rPr lang="en-US" dirty="0" smtClean="0"/>
              <a:t>A relatively recent protocol… first version in Chrome in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29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14922" cy="470580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Front-end development is becoming more complex</a:t>
            </a:r>
          </a:p>
          <a:p>
            <a:pPr lvl="1"/>
            <a:r>
              <a:rPr lang="en-US" dirty="0" smtClean="0"/>
              <a:t>Can be 10s or 100s of thousands of lines of JS</a:t>
            </a:r>
          </a:p>
          <a:p>
            <a:r>
              <a:rPr lang="en-US" dirty="0" smtClean="0"/>
              <a:t>Making good GUIs requires special skills, </a:t>
            </a:r>
            <a:r>
              <a:rPr lang="en-US" dirty="0" err="1" smtClean="0"/>
              <a:t>eg</a:t>
            </a:r>
            <a:r>
              <a:rPr lang="en-US" dirty="0" smtClean="0"/>
              <a:t> in interaction design</a:t>
            </a:r>
          </a:p>
          <a:p>
            <a:r>
              <a:rPr lang="en-US" dirty="0" smtClean="0"/>
              <a:t>In large organizations, not strange to have separated teams for front-end and back-end development</a:t>
            </a:r>
          </a:p>
          <a:p>
            <a:r>
              <a:rPr lang="en-US" dirty="0" smtClean="0"/>
              <a:t>In such cases, using “template” technologies (</a:t>
            </a:r>
            <a:r>
              <a:rPr lang="en-US" dirty="0" err="1" smtClean="0"/>
              <a:t>eg</a:t>
            </a:r>
            <a:r>
              <a:rPr lang="en-US" dirty="0" smtClean="0"/>
              <a:t> JSF) might not be the best option</a:t>
            </a:r>
          </a:p>
          <a:p>
            <a:pPr lvl="1"/>
            <a:r>
              <a:rPr lang="en-US" dirty="0" smtClean="0"/>
              <a:t>Front-end developers might be HTML/CSS/JS specialists that might not know about the specific language(s) chosen for the backend</a:t>
            </a:r>
          </a:p>
          <a:p>
            <a:pPr lvl="1"/>
            <a:r>
              <a:rPr lang="en-US" dirty="0" smtClean="0"/>
              <a:t>When your pages depend on running the backend, it is more difficult to prototype the GUI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8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529" y="1825624"/>
            <a:ext cx="11767931" cy="4826967"/>
          </a:xfrm>
        </p:spPr>
        <p:txBody>
          <a:bodyPr>
            <a:normAutofit/>
          </a:bodyPr>
          <a:lstStyle/>
          <a:p>
            <a:r>
              <a:rPr lang="en-US" dirty="0" smtClean="0"/>
              <a:t>Have a complete separation between front-end and backend</a:t>
            </a:r>
          </a:p>
          <a:p>
            <a:r>
              <a:rPr lang="en-US" dirty="0" smtClean="0"/>
              <a:t>Front-end: only “static” files like HTML/CSS/JavaScript</a:t>
            </a:r>
          </a:p>
          <a:p>
            <a:pPr lvl="1"/>
            <a:r>
              <a:rPr lang="en-US" dirty="0" smtClean="0"/>
              <a:t>No template language</a:t>
            </a:r>
          </a:p>
          <a:p>
            <a:r>
              <a:rPr lang="en-US" dirty="0" smtClean="0"/>
              <a:t>Backend: provide just data in JSON format, and the client JS will update the DOM from the HTML static files</a:t>
            </a:r>
          </a:p>
          <a:p>
            <a:pPr lvl="1"/>
            <a:r>
              <a:rPr lang="en-US" dirty="0" err="1" smtClean="0"/>
              <a:t>Ie</a:t>
            </a:r>
            <a:r>
              <a:rPr lang="en-US" dirty="0" smtClean="0"/>
              <a:t>, client-side rendering</a:t>
            </a:r>
          </a:p>
          <a:p>
            <a:pPr lvl="1"/>
            <a:r>
              <a:rPr lang="en-US" dirty="0" smtClean="0"/>
              <a:t>Data can be read via AJAX when HTML page is loaded in browser</a:t>
            </a:r>
          </a:p>
          <a:p>
            <a:r>
              <a:rPr lang="en-US" dirty="0" smtClean="0"/>
              <a:t>How to provide JSON data? </a:t>
            </a:r>
            <a:r>
              <a:rPr lang="en-US" b="1" dirty="0" smtClean="0"/>
              <a:t>RESTful</a:t>
            </a:r>
            <a:r>
              <a:rPr lang="en-US" dirty="0" smtClean="0"/>
              <a:t> Web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7016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REST (Representational State </a:t>
            </a:r>
            <a:r>
              <a:rPr lang="en-US" dirty="0"/>
              <a:t>T</a:t>
            </a:r>
            <a:r>
              <a:rPr lang="en-US" dirty="0" smtClean="0"/>
              <a:t>ransfer)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5"/>
            <a:ext cx="11701670" cy="49197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Not a protocol, but rather an architectural style</a:t>
            </a:r>
          </a:p>
          <a:p>
            <a:r>
              <a:rPr lang="en-US" dirty="0" smtClean="0"/>
              <a:t>Used to define how web resources should be structured and accessed</a:t>
            </a:r>
          </a:p>
          <a:p>
            <a:r>
              <a:rPr lang="en-US" dirty="0" smtClean="0"/>
              <a:t>Based on the HTTP protocol</a:t>
            </a:r>
          </a:p>
          <a:p>
            <a:r>
              <a:rPr lang="en-US" dirty="0" smtClean="0"/>
              <a:t>Server will answer to different URL requests, where the path represents the data to return in an hierarchical format,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/menus , return all menus</a:t>
            </a:r>
          </a:p>
          <a:p>
            <a:pPr lvl="1"/>
            <a:r>
              <a:rPr lang="en-US" dirty="0" smtClean="0"/>
              <a:t>/menus/today , return the menu of today</a:t>
            </a:r>
          </a:p>
          <a:p>
            <a:pPr lvl="1"/>
            <a:r>
              <a:rPr lang="en-US" dirty="0" smtClean="0"/>
              <a:t>/menus/today/dishes, return all the dishes in today’s menu</a:t>
            </a:r>
          </a:p>
          <a:p>
            <a:r>
              <a:rPr lang="en-US" dirty="0" smtClean="0"/>
              <a:t>Data can be returned in different formats, but in most cases it is in </a:t>
            </a:r>
            <a:r>
              <a:rPr lang="en-US" dirty="0"/>
              <a:t>JSON (JavaScript Object Notation</a:t>
            </a:r>
            <a:r>
              <a:rPr lang="en-US" dirty="0" smtClean="0"/>
              <a:t>), as client browser JS can directly use it without the need to </a:t>
            </a:r>
            <a:r>
              <a:rPr lang="en-US" dirty="0" err="1" smtClean="0"/>
              <a:t>unmarshal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6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+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5"/>
            <a:ext cx="11781183" cy="493298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More and more companies are moving to this approach to develop web applications instead of server-side templates</a:t>
            </a:r>
          </a:p>
          <a:p>
            <a:r>
              <a:rPr lang="en-US" dirty="0" smtClean="0"/>
              <a:t>Different RESTful services can be written in different languages, serving the same page</a:t>
            </a:r>
          </a:p>
          <a:p>
            <a:r>
              <a:rPr lang="en-US" dirty="0" smtClean="0"/>
              <a:t>RESTful can also serve other GUIs, </a:t>
            </a:r>
            <a:r>
              <a:rPr lang="en-US" dirty="0" err="1" smtClean="0"/>
              <a:t>eg</a:t>
            </a:r>
            <a:r>
              <a:rPr lang="en-US" dirty="0" smtClean="0"/>
              <a:t> mobile apps</a:t>
            </a:r>
          </a:p>
          <a:p>
            <a:r>
              <a:rPr lang="en-US" dirty="0" smtClean="0"/>
              <a:t>Front-end can be tested/prototyped without a running backend server (can just stub out the JSON responses with static files)</a:t>
            </a:r>
          </a:p>
          <a:p>
            <a:r>
              <a:rPr lang="en-US" i="1" dirty="0" smtClean="0"/>
              <a:t>No silver bullet</a:t>
            </a:r>
            <a:r>
              <a:rPr lang="en-US" dirty="0" smtClean="0"/>
              <a:t>: client-side rendering puts more strain on the client, which can become an issue on mobile web browsers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05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7" y="365125"/>
            <a:ext cx="1182093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Enterprise 1 vs Enterprise 2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7" y="1825624"/>
            <a:ext cx="11820939" cy="485347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E1, we are going to </a:t>
            </a:r>
            <a:r>
              <a:rPr lang="en-US" dirty="0"/>
              <a:t>only </a:t>
            </a:r>
            <a:r>
              <a:rPr lang="en-US" dirty="0" smtClean="0"/>
              <a:t>see server-side HTML rendering with a template technology like JSF (which is tight to Java-</a:t>
            </a:r>
            <a:r>
              <a:rPr lang="en-US" dirty="0" err="1" smtClean="0"/>
              <a:t>backends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E2, we will see REST and client-side rendering with AJAX and </a:t>
            </a:r>
            <a:r>
              <a:rPr lang="en-US" dirty="0" err="1" smtClean="0"/>
              <a:t>WebSockets</a:t>
            </a:r>
            <a:r>
              <a:rPr lang="en-US" dirty="0" smtClean="0"/>
              <a:t>, with frameworks like Reach and Angular (which are not tied to any specific backend technology)</a:t>
            </a:r>
          </a:p>
          <a:p>
            <a:r>
              <a:rPr lang="en-US" dirty="0" smtClean="0"/>
              <a:t>Note 1: in current job market, learning a framework like </a:t>
            </a:r>
            <a:r>
              <a:rPr lang="en-US" i="1" dirty="0" smtClean="0"/>
              <a:t>React is better than JSF</a:t>
            </a:r>
            <a:r>
              <a:rPr lang="en-US" dirty="0" smtClean="0"/>
              <a:t>… but still important to get some experience with such kind of frameworks</a:t>
            </a:r>
          </a:p>
          <a:p>
            <a:r>
              <a:rPr lang="en-US" dirty="0" smtClean="0"/>
              <a:t>Note 2: we only going to scratch the surface of JSF, using the minimum necessary to make some non-trivial pages…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593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5803"/>
            <a:ext cx="10515600" cy="1325563"/>
          </a:xfrm>
        </p:spPr>
        <p:txBody>
          <a:bodyPr/>
          <a:lstStyle/>
          <a:p>
            <a:r>
              <a:rPr lang="en-US" dirty="0" smtClean="0"/>
              <a:t>JSF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39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825625"/>
            <a:ext cx="11728174" cy="47739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Besides handling specs like JPA and EJB, a Container also provides a web server handling HTTP requests</a:t>
            </a:r>
          </a:p>
          <a:p>
            <a:r>
              <a:rPr lang="en-US" dirty="0" smtClean="0"/>
              <a:t>A </a:t>
            </a:r>
            <a:r>
              <a:rPr lang="en-US" i="1" dirty="0" smtClean="0"/>
              <a:t>servlet </a:t>
            </a:r>
            <a:r>
              <a:rPr lang="en-US" dirty="0" smtClean="0"/>
              <a:t>is the part that handles the HTTP requests, and creates dynamic HTML pages based on templates</a:t>
            </a:r>
          </a:p>
          <a:p>
            <a:r>
              <a:rPr lang="en-US" dirty="0" smtClean="0"/>
              <a:t>Different </a:t>
            </a:r>
            <a:r>
              <a:rPr lang="en-US" dirty="0" err="1" smtClean="0"/>
              <a:t>templating</a:t>
            </a:r>
            <a:r>
              <a:rPr lang="en-US" dirty="0" smtClean="0"/>
              <a:t> technologies, using servlets underneath</a:t>
            </a:r>
          </a:p>
          <a:p>
            <a:pPr lvl="1"/>
            <a:r>
              <a:rPr lang="en-US" dirty="0" smtClean="0"/>
              <a:t>JSF main one in JEE, replacing older JSP</a:t>
            </a:r>
          </a:p>
          <a:p>
            <a:r>
              <a:rPr lang="en-US" dirty="0" smtClean="0"/>
              <a:t>As container can have different WAR installed, first step when receiving HTTP request is to check which WAR should handle it (based on URL path)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3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" y="504825"/>
            <a:ext cx="11219399" cy="4972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5686425"/>
            <a:ext cx="11630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 HTTP request, and get back a HTML page which will be visualized in the browser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1010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67" y="361304"/>
            <a:ext cx="10565546" cy="604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04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5" y="468726"/>
            <a:ext cx="11695813" cy="584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17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JSF: </a:t>
            </a:r>
            <a:r>
              <a:rPr lang="en-US" dirty="0" err="1"/>
              <a:t>JavaServer</a:t>
            </a:r>
            <a:r>
              <a:rPr lang="en-US" dirty="0"/>
              <a:t> </a:t>
            </a:r>
            <a:r>
              <a:rPr lang="en-US" dirty="0" smtClean="0"/>
              <a:t>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91" y="1825624"/>
            <a:ext cx="6599583" cy="49064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Template technology</a:t>
            </a:r>
          </a:p>
          <a:p>
            <a:r>
              <a:rPr lang="en-US" dirty="0" smtClean="0"/>
              <a:t>Templates written </a:t>
            </a:r>
            <a:r>
              <a:rPr lang="en-US" dirty="0"/>
              <a:t>in XHTML: Extensible Hypertext Markup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Valid XML files, resembling HTML</a:t>
            </a:r>
          </a:p>
          <a:p>
            <a:r>
              <a:rPr lang="en-US" dirty="0" smtClean="0"/>
              <a:t>Mixing together HTML-tags (</a:t>
            </a:r>
            <a:r>
              <a:rPr lang="en-US" dirty="0" err="1" smtClean="0"/>
              <a:t>eg</a:t>
            </a:r>
            <a:r>
              <a:rPr lang="en-US" dirty="0" smtClean="0"/>
              <a:t> &lt;p&gt;, &lt;a&gt;) with special tags that are going to be handled and transformed by JSF Servlet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39" y="1825624"/>
            <a:ext cx="5113889" cy="41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2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JSF Template .XHTML example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851" y="1690688"/>
            <a:ext cx="10190921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"-//W3C//DTD XHTML 1.0 Transitional//EN"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"http://www.w3.org/TR/xhtml1/DTD/xhtml1-transitional.dtd"</a:t>
            </a:r>
            <a: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1" i="1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1948A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/core"</a:t>
            </a:r>
            <a:b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&gt;Example of Dynamic Page&lt;/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Back to 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="../index.html"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&gt;Home&lt;/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Current date: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#{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session.lastAccessedTime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&lt;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f:convertDateTime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="MM/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55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658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="date"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&lt;/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h:outputText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60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1" y="505293"/>
            <a:ext cx="11353162" cy="49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52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28174" cy="48402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Based on tags, JSF decides how to translate </a:t>
            </a:r>
            <a:r>
              <a:rPr lang="en-US" i="1" dirty="0" smtClean="0"/>
              <a:t>&lt;tags&gt; </a:t>
            </a:r>
            <a:r>
              <a:rPr lang="en-US" dirty="0" smtClean="0"/>
              <a:t>into HTML</a:t>
            </a:r>
          </a:p>
          <a:p>
            <a:r>
              <a:rPr lang="en-US" dirty="0" smtClean="0"/>
              <a:t>JSF has a predefined sets of tags that it can handle</a:t>
            </a:r>
          </a:p>
          <a:p>
            <a:r>
              <a:rPr lang="en-US" dirty="0" smtClean="0"/>
              <a:t>In some cases, direct mapping to HTML</a:t>
            </a:r>
          </a:p>
          <a:p>
            <a:r>
              <a:rPr lang="en-US" dirty="0" smtClean="0"/>
              <a:t>Other cases, will execute code to generate HTML</a:t>
            </a:r>
          </a:p>
          <a:p>
            <a:r>
              <a:rPr lang="en-US" b="1" dirty="0"/>
              <a:t>&lt;</a:t>
            </a:r>
            <a:r>
              <a:rPr lang="en-US" b="1" dirty="0" err="1"/>
              <a:t>h:outputText</a:t>
            </a:r>
            <a:r>
              <a:rPr lang="en-US" b="1" dirty="0"/>
              <a:t> value="#{</a:t>
            </a:r>
            <a:r>
              <a:rPr lang="en-US" b="1" dirty="0" err="1"/>
              <a:t>session.lastAccessedTime</a:t>
            </a:r>
            <a:r>
              <a:rPr lang="en-US" b="1" dirty="0" smtClean="0"/>
              <a:t>}"&gt;</a:t>
            </a:r>
          </a:p>
          <a:p>
            <a:pPr lvl="1"/>
            <a:r>
              <a:rPr lang="en-US" dirty="0" smtClean="0"/>
              <a:t>Create text based on Java code executed inside “#{}”</a:t>
            </a:r>
          </a:p>
          <a:p>
            <a:r>
              <a:rPr lang="en-US" b="1" dirty="0"/>
              <a:t>&lt;</a:t>
            </a:r>
            <a:r>
              <a:rPr lang="en-US" b="1" dirty="0" err="1"/>
              <a:t>f:convertDateTime</a:t>
            </a:r>
            <a:r>
              <a:rPr lang="en-US" b="1" dirty="0"/>
              <a:t> pattern="MM/</a:t>
            </a:r>
            <a:r>
              <a:rPr lang="en-US" b="1" dirty="0" err="1"/>
              <a:t>dd</a:t>
            </a:r>
            <a:r>
              <a:rPr lang="en-US" b="1" dirty="0"/>
              <a:t>/</a:t>
            </a:r>
            <a:r>
              <a:rPr lang="en-US" b="1" dirty="0" err="1"/>
              <a:t>yyyy</a:t>
            </a:r>
            <a:r>
              <a:rPr lang="en-US" b="1" dirty="0"/>
              <a:t>" type="date</a:t>
            </a:r>
            <a:r>
              <a:rPr lang="en-US" b="1" dirty="0" smtClean="0"/>
              <a:t>"/&gt;</a:t>
            </a:r>
          </a:p>
          <a:p>
            <a:pPr lvl="1"/>
            <a:r>
              <a:rPr lang="en-US" dirty="0" smtClean="0"/>
              <a:t>Specify how a Java Date object should be printed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30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 (ns)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2923487"/>
            <a:ext cx="11953461" cy="37291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Namespaces are like “import packages” in Java, used to avoid name conflict</a:t>
            </a:r>
          </a:p>
          <a:p>
            <a:r>
              <a:rPr lang="en-US" dirty="0" smtClean="0"/>
              <a:t>Used namespaces need to be declared at beginning, with a custom variable name (usually just a letter, like </a:t>
            </a:r>
            <a:r>
              <a:rPr lang="en-US" i="1" dirty="0" smtClean="0"/>
              <a:t>h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, to avoid too much typing)  </a:t>
            </a:r>
          </a:p>
          <a:p>
            <a:r>
              <a:rPr lang="en-US" i="1" dirty="0" smtClean="0"/>
              <a:t>&lt;a&gt;</a:t>
            </a:r>
            <a:r>
              <a:rPr lang="en-US" dirty="0" smtClean="0"/>
              <a:t> belongs to default namespace </a:t>
            </a:r>
          </a:p>
          <a:p>
            <a:pPr lvl="1"/>
            <a:r>
              <a:rPr lang="en-US" dirty="0" smtClean="0"/>
              <a:t>"http</a:t>
            </a:r>
            <a:r>
              <a:rPr lang="en-US" dirty="0"/>
              <a:t>://</a:t>
            </a:r>
            <a:r>
              <a:rPr lang="en-US" dirty="0" smtClean="0"/>
              <a:t>www.w3.org/1999/xhtml"  in this example</a:t>
            </a:r>
          </a:p>
          <a:p>
            <a:r>
              <a:rPr lang="en-US" i="1" dirty="0" smtClean="0"/>
              <a:t>&lt;</a:t>
            </a:r>
            <a:r>
              <a:rPr lang="en-US" i="1" dirty="0" err="1" smtClean="0"/>
              <a:t>h:outputText</a:t>
            </a:r>
            <a:r>
              <a:rPr lang="en-US" i="1" dirty="0" smtClean="0"/>
              <a:t>&gt;</a:t>
            </a:r>
            <a:r>
              <a:rPr lang="en-US" dirty="0" smtClean="0"/>
              <a:t> belongs to namespace called </a:t>
            </a:r>
            <a:r>
              <a:rPr lang="en-US" i="1" dirty="0" smtClean="0"/>
              <a:t>h</a:t>
            </a:r>
          </a:p>
          <a:p>
            <a:pPr lvl="1"/>
            <a:r>
              <a:rPr lang="en-US" dirty="0"/>
              <a:t>“http://xmlns.jcp.org/</a:t>
            </a:r>
            <a:r>
              <a:rPr lang="en-US" dirty="0" err="1"/>
              <a:t>jsf</a:t>
            </a:r>
            <a:r>
              <a:rPr lang="en-US" dirty="0"/>
              <a:t>/html” </a:t>
            </a:r>
            <a:r>
              <a:rPr lang="en-US" dirty="0" smtClean="0"/>
              <a:t>in this example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3338" y="1597923"/>
            <a:ext cx="9144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="http://www.w3.org/1999/xhtml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/html"</a:t>
            </a:r>
            <a:b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en-US" sz="2400" b="1" dirty="0" err="1" smtClean="0">
                <a:solidFill>
                  <a:srgbClr val="005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</a:t>
            </a:r>
            <a:r>
              <a:rPr lang="en-US" altLang="en-US" sz="2400" b="1" dirty="0" err="1" smtClean="0">
                <a:solidFill>
                  <a:srgbClr val="194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="http://xmlns.jcp.org/</a:t>
            </a:r>
            <a:r>
              <a:rPr lang="en-US" altLang="en-US" sz="2400" b="1" dirty="0" err="1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jsf</a:t>
            </a:r>
            <a:r>
              <a:rPr lang="en-US" altLang="en-US" sz="2400" b="1" dirty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</a:t>
            </a:r>
            <a:r>
              <a:rPr lang="en-US" altLang="en-US" sz="2400" b="1" dirty="0" smtClean="0">
                <a:solidFill>
                  <a:srgbClr val="658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204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65125"/>
            <a:ext cx="11675166" cy="1325563"/>
          </a:xfrm>
        </p:spPr>
        <p:txBody>
          <a:bodyPr/>
          <a:lstStyle/>
          <a:p>
            <a:r>
              <a:rPr lang="en-US" dirty="0" smtClean="0"/>
              <a:t>JSF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4"/>
            <a:ext cx="11675166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JSF provides several tags with different namespaces</a:t>
            </a:r>
          </a:p>
          <a:p>
            <a:r>
              <a:rPr lang="en-US" dirty="0" smtClean="0"/>
              <a:t>JSF can also be extended with more tags, with libraries like </a:t>
            </a:r>
            <a:r>
              <a:rPr lang="en-US" i="1" dirty="0" err="1" smtClean="0"/>
              <a:t>PrimeFaces</a:t>
            </a:r>
            <a:r>
              <a:rPr lang="en-US" dirty="0" smtClean="0"/>
              <a:t> and </a:t>
            </a:r>
            <a:r>
              <a:rPr lang="en-US" i="1" dirty="0" err="1" smtClean="0"/>
              <a:t>OmniFaces</a:t>
            </a:r>
            <a:endParaRPr lang="en-US" i="1" dirty="0" smtClean="0"/>
          </a:p>
          <a:p>
            <a:pPr lvl="1"/>
            <a:r>
              <a:rPr lang="en-US" dirty="0" smtClean="0"/>
              <a:t>But we are not going to see them…</a:t>
            </a:r>
          </a:p>
          <a:p>
            <a:r>
              <a:rPr lang="en-US" dirty="0" smtClean="0"/>
              <a:t>Available tags/namespaces (see book/online for full list of available tags):</a:t>
            </a:r>
          </a:p>
          <a:p>
            <a:pPr lvl="1"/>
            <a:r>
              <a:rPr lang="en-US" dirty="0" smtClean="0"/>
              <a:t>http://xmlns.jcp.org/jsf/html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xmlns.jcp.org/jsf/facelets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xmlns.jcp.org/jsf/composite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xmlns.jcp.org/jsf/passthrough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xmlns.jcp.org/jsp/jstl/core</a:t>
            </a:r>
          </a:p>
          <a:p>
            <a:pPr lvl="1"/>
            <a:r>
              <a:rPr lang="en-US" dirty="0"/>
              <a:t>http://</a:t>
            </a:r>
            <a:r>
              <a:rPr lang="en-US" dirty="0" smtClean="0"/>
              <a:t>xmlns.jcp.org/jsp/jstl/functions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508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Folder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78" y="1825625"/>
            <a:ext cx="9183757" cy="4667940"/>
          </a:xfrm>
        </p:spPr>
        <p:txBody>
          <a:bodyPr/>
          <a:lstStyle/>
          <a:p>
            <a:r>
              <a:rPr lang="en-US" dirty="0" smtClean="0"/>
              <a:t>Template .XHTML and other assets (HTML/CSS/JS/images/etc.) are not source files to compile</a:t>
            </a:r>
          </a:p>
          <a:p>
            <a:r>
              <a:rPr lang="en-US" dirty="0" smtClean="0"/>
              <a:t>Need to be put under “</a:t>
            </a:r>
            <a:r>
              <a:rPr lang="en-US" i="1" dirty="0" err="1" smtClean="0"/>
              <a:t>src</a:t>
            </a:r>
            <a:r>
              <a:rPr lang="en-US" i="1" dirty="0" smtClean="0"/>
              <a:t>/main/</a:t>
            </a:r>
            <a:r>
              <a:rPr lang="en-US" i="1" dirty="0" err="1" smtClean="0"/>
              <a:t>webapp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Anything under such folder will be available with HTTP request to server, but “</a:t>
            </a:r>
            <a:r>
              <a:rPr lang="en-US" i="1" dirty="0" smtClean="0"/>
              <a:t>WEB-INF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</a:t>
            </a:r>
            <a:r>
              <a:rPr lang="en-US" i="1" dirty="0" smtClean="0"/>
              <a:t>WEB-INF/web.xml</a:t>
            </a:r>
            <a:r>
              <a:rPr lang="en-US" dirty="0" smtClean="0"/>
              <a:t>” is where configurations are set, like JSF handling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972" y="1825624"/>
            <a:ext cx="2427656" cy="364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81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02307"/>
            <a:ext cx="10515600" cy="1325563"/>
          </a:xfrm>
        </p:spPr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4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browsers…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Chrome (from Google)</a:t>
            </a:r>
          </a:p>
          <a:p>
            <a:r>
              <a:rPr lang="en-US" dirty="0" smtClean="0"/>
              <a:t>Firefox (from Mozilla)</a:t>
            </a:r>
          </a:p>
          <a:p>
            <a:r>
              <a:rPr lang="en-US" dirty="0" smtClean="0"/>
              <a:t>Edge (from Microsoft)</a:t>
            </a:r>
          </a:p>
          <a:p>
            <a:pPr lvl="1"/>
            <a:r>
              <a:rPr lang="en-US" dirty="0" smtClean="0"/>
              <a:t>Mainly used to download Chrome/Firefox</a:t>
            </a:r>
          </a:p>
          <a:p>
            <a:r>
              <a:rPr lang="en-US" dirty="0" smtClean="0"/>
              <a:t>Safari (from Apple)</a:t>
            </a:r>
          </a:p>
          <a:p>
            <a:pPr lvl="1"/>
            <a:r>
              <a:rPr lang="en-US" dirty="0" smtClean="0"/>
              <a:t>Mainly used to download Chrome/Firefox, but OK on iPhone</a:t>
            </a:r>
          </a:p>
          <a:p>
            <a:r>
              <a:rPr lang="en-US" dirty="0" smtClean="0"/>
              <a:t>Opera</a:t>
            </a:r>
          </a:p>
          <a:p>
            <a:r>
              <a:rPr lang="en-US" dirty="0" smtClean="0"/>
              <a:t>… and others: </a:t>
            </a:r>
            <a:r>
              <a:rPr lang="en-US" dirty="0" err="1" smtClean="0"/>
              <a:t>PaleMoon</a:t>
            </a:r>
            <a:r>
              <a:rPr lang="en-US" dirty="0" smtClean="0"/>
              <a:t>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55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793" y="365125"/>
            <a:ext cx="11489961" cy="1325563"/>
          </a:xfrm>
        </p:spPr>
        <p:txBody>
          <a:bodyPr>
            <a:normAutofit/>
          </a:bodyPr>
          <a:lstStyle/>
          <a:p>
            <a:r>
              <a:rPr lang="en-US" dirty="0"/>
              <a:t>Deploy </a:t>
            </a:r>
            <a:r>
              <a:rPr lang="en-US" dirty="0" smtClean="0"/>
              <a:t>OS </a:t>
            </a:r>
            <a:r>
              <a:rPr lang="en-US" dirty="0"/>
              <a:t>Images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93" y="1825624"/>
            <a:ext cx="11699823" cy="488247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When developing applications, not </a:t>
            </a:r>
            <a:r>
              <a:rPr lang="en-US" dirty="0"/>
              <a:t>limit to just package your code </a:t>
            </a:r>
            <a:endParaRPr lang="en-US" dirty="0" smtClean="0"/>
          </a:p>
          <a:p>
            <a:pPr lvl="1"/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PHP, etc.</a:t>
            </a:r>
          </a:p>
          <a:p>
            <a:r>
              <a:rPr lang="en-US" dirty="0" smtClean="0"/>
              <a:t>Create </a:t>
            </a:r>
            <a:r>
              <a:rPr lang="en-US" dirty="0"/>
              <a:t>a whole image of an OS, including all needed software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the version of JRE/</a:t>
            </a:r>
            <a:r>
              <a:rPr lang="en-US" dirty="0" err="1"/>
              <a:t>.Net</a:t>
            </a:r>
            <a:r>
              <a:rPr lang="en-US" dirty="0"/>
              <a:t>/Ruby/etc. that you </a:t>
            </a:r>
            <a:r>
              <a:rPr lang="en-US" dirty="0" smtClean="0"/>
              <a:t>need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/>
              <a:t> </a:t>
            </a:r>
            <a:r>
              <a:rPr lang="en-US" dirty="0" smtClean="0"/>
              <a:t>having a JEE Container like </a:t>
            </a:r>
            <a:r>
              <a:rPr lang="en-US" dirty="0" err="1" smtClean="0"/>
              <a:t>Wildfly</a:t>
            </a:r>
            <a:endParaRPr lang="en-US" dirty="0" smtClean="0"/>
          </a:p>
          <a:p>
            <a:r>
              <a:rPr lang="en-US" dirty="0" smtClean="0"/>
              <a:t>Particularly useful when developing web applications to install on a server</a:t>
            </a:r>
            <a:endParaRPr lang="en-US" dirty="0"/>
          </a:p>
          <a:p>
            <a:r>
              <a:rPr lang="en-US" dirty="0" smtClean="0"/>
              <a:t>Do </a:t>
            </a:r>
            <a:r>
              <a:rPr lang="en-US" dirty="0"/>
              <a:t>not install the OS image on the server, but rather run it in a virtual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Also, instead of installing a database, could just load a OS image with it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automate all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0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03826" cy="1325563"/>
          </a:xfrm>
        </p:spPr>
        <p:txBody>
          <a:bodyPr/>
          <a:lstStyle/>
          <a:p>
            <a:r>
              <a:rPr lang="en-US" dirty="0"/>
              <a:t>Docker to the Rescue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813" y="1825625"/>
            <a:ext cx="1172230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Automate the deployment of application inside software containers</a:t>
            </a:r>
          </a:p>
          <a:p>
            <a:r>
              <a:rPr lang="en-US" dirty="0"/>
              <a:t>Create whole OS images, based on predefined ones</a:t>
            </a:r>
          </a:p>
          <a:p>
            <a:r>
              <a:rPr lang="en-US" dirty="0" err="1"/>
              <a:t>Eg</a:t>
            </a:r>
            <a:r>
              <a:rPr lang="en-US" dirty="0"/>
              <a:t>, a Linux distribution with the latest version of </a:t>
            </a:r>
            <a:r>
              <a:rPr lang="en-US" dirty="0" smtClean="0"/>
              <a:t>the frameworks you need</a:t>
            </a:r>
          </a:p>
          <a:p>
            <a:pPr lvl="1"/>
            <a:r>
              <a:rPr lang="en-US" dirty="0" err="1" smtClean="0"/>
              <a:t>NodeJS</a:t>
            </a:r>
            <a:r>
              <a:rPr lang="en-US" dirty="0" smtClean="0"/>
              <a:t>, PHP, JDK, etc.</a:t>
            </a:r>
            <a:endParaRPr lang="en-US" dirty="0"/>
          </a:p>
          <a:p>
            <a:r>
              <a:rPr lang="en-US" dirty="0"/>
              <a:t>Large </a:t>
            </a:r>
            <a:r>
              <a:rPr lang="en-US" i="1" dirty="0"/>
              <a:t>online</a:t>
            </a:r>
            <a:r>
              <a:rPr lang="en-US" dirty="0"/>
              <a:t> catalog of existing base images at Docker Hub</a:t>
            </a:r>
          </a:p>
          <a:p>
            <a:r>
              <a:rPr lang="en-US" dirty="0"/>
              <a:t>Your application, and any needed third-party library, will be part of the OS image</a:t>
            </a:r>
          </a:p>
          <a:p>
            <a:r>
              <a:rPr lang="en-US" dirty="0"/>
              <a:t>Use Docker (and tools built on / using it) to deploy your OS images and start them locally or on </a:t>
            </a:r>
            <a:r>
              <a:rPr lang="en-US" dirty="0" smtClean="0"/>
              <a:t>remote </a:t>
            </a:r>
            <a:r>
              <a:rPr lang="en-US" dirty="0"/>
              <a:t>servers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71" y="230188"/>
            <a:ext cx="36766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58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43" y="1825624"/>
            <a:ext cx="11789764" cy="4879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First you need to install it</a:t>
            </a:r>
          </a:p>
          <a:p>
            <a:pPr lvl="1"/>
            <a:r>
              <a:rPr lang="en-US" dirty="0">
                <a:hlinkClick r:id="rId2"/>
              </a:rPr>
              <a:t>https://store.docker.com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Note: if you are using Windows, Home Edition might not be enough. You would need a better version, like the Educational one, which you should be able to freely get from school</a:t>
            </a:r>
          </a:p>
          <a:p>
            <a:r>
              <a:rPr lang="en-US" dirty="0" smtClean="0"/>
              <a:t>To run existing images, you just need to type commands from a shell terminal (</a:t>
            </a:r>
            <a:r>
              <a:rPr lang="en-US" dirty="0" err="1" smtClean="0"/>
              <a:t>eg</a:t>
            </a:r>
            <a:r>
              <a:rPr lang="en-US" dirty="0" smtClean="0"/>
              <a:t>, </a:t>
            </a:r>
            <a:r>
              <a:rPr lang="en-US" dirty="0" err="1" smtClean="0"/>
              <a:t>GitBash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you are writing your own projects, </a:t>
            </a:r>
            <a:r>
              <a:rPr lang="en-US" dirty="0"/>
              <a:t>you need to create configuration files </a:t>
            </a:r>
            <a:endParaRPr lang="en-US" dirty="0" smtClean="0"/>
          </a:p>
          <a:p>
            <a:pPr lvl="1"/>
            <a:r>
              <a:rPr lang="en-US" i="1" dirty="0" err="1" smtClean="0"/>
              <a:t>Dockerfile</a:t>
            </a:r>
            <a:r>
              <a:rPr lang="en-US" dirty="0"/>
              <a:t>: specify how to build an OS image</a:t>
            </a:r>
          </a:p>
          <a:p>
            <a:pPr lvl="1"/>
            <a:r>
              <a:rPr lang="en-US" i="1" dirty="0" err="1"/>
              <a:t>docker-compose.yml</a:t>
            </a:r>
            <a:r>
              <a:rPr lang="en-US" dirty="0"/>
              <a:t>: for handling multi-images</a:t>
            </a:r>
          </a:p>
          <a:p>
            <a:r>
              <a:rPr lang="en-US" dirty="0"/>
              <a:t>Then, use </a:t>
            </a:r>
            <a:r>
              <a:rPr lang="en-US" i="1" dirty="0" err="1"/>
              <a:t>docker</a:t>
            </a:r>
            <a:r>
              <a:rPr lang="en-US" dirty="0"/>
              <a:t> and </a:t>
            </a:r>
            <a:r>
              <a:rPr lang="en-US" i="1" dirty="0" err="1"/>
              <a:t>docker</a:t>
            </a:r>
            <a:r>
              <a:rPr lang="en-US" i="1" dirty="0"/>
              <a:t>-compose</a:t>
            </a:r>
            <a:r>
              <a:rPr lang="en-US" dirty="0"/>
              <a:t> commands from the command line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6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675166" cy="477395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https://docs.docker.com/get-started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https://hub.docker.com/r/docker/whalesay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i="1" dirty="0" err="1"/>
              <a:t>docker</a:t>
            </a:r>
            <a:r>
              <a:rPr lang="en-US" b="1" i="1" dirty="0"/>
              <a:t> run </a:t>
            </a:r>
            <a:r>
              <a:rPr lang="en-US" b="1" i="1" dirty="0" err="1"/>
              <a:t>docker</a:t>
            </a:r>
            <a:r>
              <a:rPr lang="en-US" b="1" i="1" dirty="0"/>
              <a:t>/</a:t>
            </a:r>
            <a:r>
              <a:rPr lang="en-US" b="1" i="1" dirty="0" err="1"/>
              <a:t>whalesay</a:t>
            </a:r>
            <a:r>
              <a:rPr lang="en-US" b="1" i="1" dirty="0"/>
              <a:t> </a:t>
            </a:r>
            <a:r>
              <a:rPr lang="en-US" b="1" i="1" dirty="0" err="1"/>
              <a:t>cowsay</a:t>
            </a:r>
            <a:r>
              <a:rPr lang="en-US" b="1" i="1" dirty="0"/>
              <a:t> boo</a:t>
            </a:r>
          </a:p>
          <a:p>
            <a:pPr lvl="1"/>
            <a:r>
              <a:rPr lang="en-US" dirty="0"/>
              <a:t>This will install the image “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whalesay</a:t>
            </a:r>
            <a:r>
              <a:rPr lang="en-US" dirty="0"/>
              <a:t>”, and run it with input “</a:t>
            </a:r>
            <a:r>
              <a:rPr lang="en-US" dirty="0" err="1"/>
              <a:t>cowsay</a:t>
            </a:r>
            <a:r>
              <a:rPr lang="en-US" dirty="0"/>
              <a:t> boo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First time you run it, the “</a:t>
            </a:r>
            <a:r>
              <a:rPr lang="en-US" dirty="0" err="1" smtClean="0"/>
              <a:t>docker</a:t>
            </a:r>
            <a:r>
              <a:rPr lang="en-US" dirty="0" smtClean="0"/>
              <a:t>/</a:t>
            </a:r>
            <a:r>
              <a:rPr lang="en-US" dirty="0" err="1" smtClean="0"/>
              <a:t>whalesay</a:t>
            </a:r>
            <a:r>
              <a:rPr lang="en-US" dirty="0" smtClean="0"/>
              <a:t>” image will be downloaded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8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9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Images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690688"/>
            <a:ext cx="11569148" cy="50546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Extend existing images to run the applications you develop</a:t>
            </a:r>
          </a:p>
          <a:p>
            <a:r>
              <a:rPr lang="en-US" dirty="0"/>
              <a:t>Just need to create a text file called “</a:t>
            </a:r>
            <a:r>
              <a:rPr lang="en-US" dirty="0" err="1"/>
              <a:t>Dockerfile</a:t>
            </a:r>
            <a:r>
              <a:rPr lang="en-US" dirty="0"/>
              <a:t>”</a:t>
            </a:r>
          </a:p>
          <a:p>
            <a:r>
              <a:rPr lang="en-US" b="1" dirty="0" smtClean="0"/>
              <a:t>FROM</a:t>
            </a:r>
            <a:r>
              <a:rPr lang="en-US" b="1" dirty="0"/>
              <a:t>:</a:t>
            </a:r>
            <a:r>
              <a:rPr lang="en-US" dirty="0"/>
              <a:t> specify the base OS image</a:t>
            </a:r>
          </a:p>
          <a:p>
            <a:r>
              <a:rPr lang="en-US" b="1" dirty="0"/>
              <a:t>RUN</a:t>
            </a:r>
            <a:r>
              <a:rPr lang="en-US" dirty="0"/>
              <a:t>: execute commands in the virtual OS to set it up, like installing programs or create files/directories</a:t>
            </a:r>
          </a:p>
          <a:p>
            <a:r>
              <a:rPr lang="en-US" b="1" dirty="0"/>
              <a:t>CMD</a:t>
            </a:r>
            <a:r>
              <a:rPr lang="en-US" dirty="0"/>
              <a:t>: the actual command for your </a:t>
            </a:r>
            <a:r>
              <a:rPr lang="en-US" dirty="0" smtClean="0"/>
              <a:t>application</a:t>
            </a:r>
          </a:p>
          <a:p>
            <a:r>
              <a:rPr lang="en-US" b="1" dirty="0"/>
              <a:t>ENV</a:t>
            </a:r>
            <a:r>
              <a:rPr lang="en-US" dirty="0"/>
              <a:t>: define an environment variable</a:t>
            </a:r>
          </a:p>
          <a:p>
            <a:r>
              <a:rPr lang="en-US" b="1" dirty="0"/>
              <a:t>ADD</a:t>
            </a:r>
            <a:r>
              <a:rPr lang="en-US" dirty="0"/>
              <a:t>: take a file X from your hard-disk, and copy it over to the Docker image at the given path Y</a:t>
            </a:r>
          </a:p>
          <a:p>
            <a:pPr lvl="1"/>
            <a:r>
              <a:rPr lang="en-US" dirty="0"/>
              <a:t>When Docker image runs, it can access X at path Y, even when you deploy the image on a remote server</a:t>
            </a:r>
          </a:p>
          <a:p>
            <a:r>
              <a:rPr lang="en-US" b="1" dirty="0"/>
              <a:t>WORKDIR</a:t>
            </a:r>
            <a:r>
              <a:rPr lang="en-US" dirty="0"/>
              <a:t>: specify the working directory for the executed commands</a:t>
            </a:r>
          </a:p>
          <a:p>
            <a:pPr lvl="1"/>
            <a:r>
              <a:rPr lang="en-US" dirty="0"/>
              <a:t>Think about it like doing “cd” to that folder, so all commands/files are relative to that folder, and you do not need to specify full </a:t>
            </a:r>
            <a:r>
              <a:rPr lang="en-US" dirty="0" smtClean="0"/>
              <a:t>path</a:t>
            </a:r>
            <a:endParaRPr lang="en-US" dirty="0"/>
          </a:p>
          <a:p>
            <a:r>
              <a:rPr lang="en-US" b="1" dirty="0"/>
              <a:t>#</a:t>
            </a:r>
            <a:r>
              <a:rPr lang="en-US" dirty="0"/>
              <a:t> are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50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" y="318052"/>
            <a:ext cx="11623921" cy="3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32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043" y="1825625"/>
            <a:ext cx="11794435" cy="4932984"/>
          </a:xfrm>
        </p:spPr>
        <p:txBody>
          <a:bodyPr>
            <a:normAutofit fontScale="92500"/>
          </a:bodyPr>
          <a:lstStyle/>
          <a:p>
            <a:r>
              <a:rPr lang="en-US" b="1" i="1" dirty="0" err="1"/>
              <a:t>docker</a:t>
            </a:r>
            <a:r>
              <a:rPr lang="en-US" b="1" i="1" dirty="0"/>
              <a:t> build -t &lt;name&gt; .</a:t>
            </a:r>
          </a:p>
          <a:p>
            <a:pPr lvl="1"/>
            <a:r>
              <a:rPr lang="en-US" dirty="0"/>
              <a:t>Create an image with name &lt;name&gt;, from the </a:t>
            </a:r>
            <a:r>
              <a:rPr lang="en-US" dirty="0" err="1"/>
              <a:t>Dockerfile</a:t>
            </a:r>
            <a:r>
              <a:rPr lang="en-US" dirty="0"/>
              <a:t> in the current “.” folder</a:t>
            </a:r>
          </a:p>
          <a:p>
            <a:r>
              <a:rPr lang="en-US" b="1" i="1" dirty="0" err="1"/>
              <a:t>docker</a:t>
            </a:r>
            <a:r>
              <a:rPr lang="en-US" b="1" i="1" dirty="0"/>
              <a:t> run &lt;name&gt;</a:t>
            </a:r>
          </a:p>
          <a:p>
            <a:pPr lvl="1"/>
            <a:r>
              <a:rPr lang="en-US" dirty="0"/>
              <a:t>Run the give image</a:t>
            </a:r>
          </a:p>
          <a:p>
            <a:r>
              <a:rPr lang="en-US" b="1" dirty="0" err="1"/>
              <a:t>docker</a:t>
            </a:r>
            <a:r>
              <a:rPr lang="en-US" b="1" dirty="0"/>
              <a:t> </a:t>
            </a:r>
            <a:r>
              <a:rPr lang="en-US" b="1" dirty="0" err="1"/>
              <a:t>ps</a:t>
            </a:r>
            <a:endParaRPr lang="en-US" b="1" dirty="0"/>
          </a:p>
          <a:p>
            <a:pPr lvl="1"/>
            <a:r>
              <a:rPr lang="en-US" dirty="0"/>
              <a:t>Show running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stop &lt;id&gt;</a:t>
            </a:r>
          </a:p>
          <a:p>
            <a:pPr lvl="1"/>
            <a:r>
              <a:rPr lang="en-US" dirty="0"/>
              <a:t>Stop the given running image. Note: an image can be run in several instances, with different </a:t>
            </a:r>
            <a:r>
              <a:rPr lang="en-US" dirty="0" smtClean="0"/>
              <a:t>ids</a:t>
            </a:r>
          </a:p>
          <a:p>
            <a:r>
              <a:rPr lang="en-US" dirty="0" smtClean="0"/>
              <a:t>In IntelliJ, you can also install “Docker integration” plugin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559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825624"/>
            <a:ext cx="11820939" cy="4853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Java is quite portable… for monolithic Java servers (</a:t>
            </a:r>
            <a:r>
              <a:rPr lang="en-US" dirty="0" err="1" smtClean="0"/>
              <a:t>ie</a:t>
            </a:r>
            <a:r>
              <a:rPr lang="en-US" dirty="0" smtClean="0"/>
              <a:t> single applications), using Docker is not critical (compared to other languages/frameworks…)</a:t>
            </a:r>
          </a:p>
          <a:p>
            <a:r>
              <a:rPr lang="en-US" dirty="0" smtClean="0"/>
              <a:t>But it simplify starting JEE Containers</a:t>
            </a:r>
          </a:p>
          <a:p>
            <a:r>
              <a:rPr lang="en-US" dirty="0" smtClean="0"/>
              <a:t>We will also use it for databases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Postgres</a:t>
            </a:r>
            <a:r>
              <a:rPr lang="en-US" dirty="0" smtClean="0"/>
              <a:t>) and browsers (</a:t>
            </a:r>
            <a:r>
              <a:rPr lang="en-US" dirty="0" err="1" smtClean="0"/>
              <a:t>eg</a:t>
            </a:r>
            <a:r>
              <a:rPr lang="en-US" dirty="0" smtClean="0"/>
              <a:t> Chrome) for testing (</a:t>
            </a:r>
            <a:r>
              <a:rPr lang="en-US" dirty="0" err="1" smtClean="0"/>
              <a:t>ie</a:t>
            </a:r>
            <a:r>
              <a:rPr lang="en-US" dirty="0" smtClean="0"/>
              <a:t> Selenium) </a:t>
            </a:r>
          </a:p>
          <a:p>
            <a:r>
              <a:rPr lang="en-US" dirty="0" smtClean="0"/>
              <a:t>Docker will be critical in Enterprise 2, when dealing with </a:t>
            </a:r>
            <a:r>
              <a:rPr lang="en-US" dirty="0" err="1" smtClean="0"/>
              <a:t>microservices</a:t>
            </a:r>
            <a:r>
              <a:rPr lang="en-US" dirty="0" smtClean="0"/>
              <a:t> (where we will need to orchestrate many applications…)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288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Repository Modules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 smtClean="0"/>
              <a:t>NOTE: most of the explanations will be directly in the code as comments, and not here in the slides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/base</a:t>
            </a:r>
          </a:p>
          <a:p>
            <a:r>
              <a:rPr lang="en-US" b="1" dirty="0" smtClean="0"/>
              <a:t>intro/</a:t>
            </a:r>
            <a:r>
              <a:rPr lang="en-US" b="1" dirty="0" err="1" smtClean="0"/>
              <a:t>jee</a:t>
            </a:r>
            <a:r>
              <a:rPr lang="en-US" b="1" dirty="0" smtClean="0"/>
              <a:t>/</a:t>
            </a:r>
            <a:r>
              <a:rPr lang="en-US" b="1" dirty="0" err="1" smtClean="0"/>
              <a:t>jsf</a:t>
            </a:r>
            <a:r>
              <a:rPr lang="en-US" b="1" dirty="0" smtClean="0"/>
              <a:t>/examples</a:t>
            </a:r>
            <a:endParaRPr lang="en-US" b="1" dirty="0"/>
          </a:p>
          <a:p>
            <a:r>
              <a:rPr lang="en-US" dirty="0" smtClean="0"/>
              <a:t>Exercises for Lesson 07 (see documentation)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30" y="-1143001"/>
            <a:ext cx="3533320" cy="76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85725"/>
            <a:ext cx="5543550" cy="66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</a:t>
            </a:r>
            <a:r>
              <a:rPr lang="en-US" dirty="0" smtClean="0"/>
              <a:t>System (DNS)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1825624"/>
            <a:ext cx="11661913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you type “www.google.com” in your browser, how does it now which machine to “connect” to?</a:t>
            </a:r>
          </a:p>
          <a:p>
            <a:r>
              <a:rPr lang="en-US" dirty="0" smtClean="0"/>
              <a:t>Internet connections are based on IP addresses</a:t>
            </a:r>
          </a:p>
          <a:p>
            <a:pPr lvl="1"/>
            <a:r>
              <a:rPr lang="en-US" dirty="0" smtClean="0"/>
              <a:t>A 32 bit number, usually represented with 0-255 octets</a:t>
            </a:r>
          </a:p>
          <a:p>
            <a:pPr lvl="2"/>
            <a:r>
              <a:rPr lang="en-US" dirty="0" smtClean="0"/>
              <a:t> 74.125.131.103   for </a:t>
            </a:r>
            <a:r>
              <a:rPr lang="en-US" dirty="0" smtClean="0">
                <a:hlinkClick r:id="rId2"/>
              </a:rPr>
              <a:t>www.google.com</a:t>
            </a:r>
            <a:endParaRPr lang="en-US" dirty="0" smtClean="0"/>
          </a:p>
          <a:p>
            <a:pPr lvl="1"/>
            <a:r>
              <a:rPr lang="en-US" dirty="0" smtClean="0"/>
              <a:t>IPv4 is most currently used. IPv6 is </a:t>
            </a:r>
            <a:r>
              <a:rPr lang="en-US" dirty="0" err="1" smtClean="0"/>
              <a:t>sloooowly</a:t>
            </a:r>
            <a:r>
              <a:rPr lang="en-US" dirty="0" smtClean="0"/>
              <a:t> replacing it</a:t>
            </a:r>
          </a:p>
          <a:p>
            <a:r>
              <a:rPr lang="en-US" dirty="0" smtClean="0"/>
              <a:t>To make the translation from “www.google.com” to 74.125.131.103, your machine needs to contact a DNS server</a:t>
            </a:r>
          </a:p>
          <a:p>
            <a:r>
              <a:rPr lang="en-US" dirty="0" smtClean="0"/>
              <a:t>Discovery handled by the operating system (OS): either hardcoded known host (DNS roots) or broadcast on local network to get reply from your ISP (Internet Service Provider)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2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8477</TotalTime>
  <Words>3681</Words>
  <Application>Microsoft Office PowerPoint</Application>
  <PresentationFormat>Widescreen</PresentationFormat>
  <Paragraphs>375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Office Theme</vt:lpstr>
      <vt:lpstr>Enterprise Programmering 1 Lesson 07: JSF and Docker</vt:lpstr>
      <vt:lpstr>Web Applications</vt:lpstr>
      <vt:lpstr>PowerPoint Presentation</vt:lpstr>
      <vt:lpstr>World Wide Web (WWW)</vt:lpstr>
      <vt:lpstr>PowerPoint Presentation</vt:lpstr>
      <vt:lpstr>Many browsers…</vt:lpstr>
      <vt:lpstr>PowerPoint Presentation</vt:lpstr>
      <vt:lpstr>PowerPoint Presentation</vt:lpstr>
      <vt:lpstr>Domain Name System (DNS)</vt:lpstr>
      <vt:lpstr>PowerPoint Presentation</vt:lpstr>
      <vt:lpstr>PowerPoint Presentation</vt:lpstr>
      <vt:lpstr>PowerPoint Presentation</vt:lpstr>
      <vt:lpstr>Ports</vt:lpstr>
      <vt:lpstr>Ports to know</vt:lpstr>
      <vt:lpstr>Ephemeral/Dynamic ports</vt:lpstr>
      <vt:lpstr>Defaults</vt:lpstr>
      <vt:lpstr>Local Networks</vt:lpstr>
      <vt:lpstr>HTTP message</vt:lpstr>
      <vt:lpstr>HTTP Protocol (Brief)</vt:lpstr>
      <vt:lpstr>PowerPoint Presentation</vt:lpstr>
      <vt:lpstr>HTTP Server application</vt:lpstr>
      <vt:lpstr>Old Days Server</vt:lpstr>
      <vt:lpstr>Cont.</vt:lpstr>
      <vt:lpstr>URL (Uniform Resource Locator)</vt:lpstr>
      <vt:lpstr>Cont.</vt:lpstr>
      <vt:lpstr>URI (Uniform Resource Identifier)</vt:lpstr>
      <vt:lpstr>Dynamic Pages</vt:lpstr>
      <vt:lpstr>PowerPoint Presentation</vt:lpstr>
      <vt:lpstr>Server-Side HTML Rendering</vt:lpstr>
      <vt:lpstr>MVC (Model–view–controller)</vt:lpstr>
      <vt:lpstr>HTML (HyperText Markup Language)</vt:lpstr>
      <vt:lpstr>PowerPoint Presentation</vt:lpstr>
      <vt:lpstr>PowerPoint Presentation</vt:lpstr>
      <vt:lpstr>Links to other files</vt:lpstr>
      <vt:lpstr>CSS (Cascading Style Sheets) </vt:lpstr>
      <vt:lpstr>JavaScript</vt:lpstr>
      <vt:lpstr>PowerPoint Presentation</vt:lpstr>
      <vt:lpstr>JavaScript is King on Browser </vt:lpstr>
      <vt:lpstr>But JavaScript is a badly designed language… </vt:lpstr>
      <vt:lpstr>AJAX (Asynchronous JavaScript and XML)</vt:lpstr>
      <vt:lpstr>PowerPoint Presentation</vt:lpstr>
      <vt:lpstr>WebSocket</vt:lpstr>
      <vt:lpstr>Front-End Development</vt:lpstr>
      <vt:lpstr>Possible Solution</vt:lpstr>
      <vt:lpstr>REST (Representational State Transfer)</vt:lpstr>
      <vt:lpstr>JavaScript + REST</vt:lpstr>
      <vt:lpstr>Enterprise 1 vs Enterprise 2 Course</vt:lpstr>
      <vt:lpstr>JSF</vt:lpstr>
      <vt:lpstr>JEE Containers</vt:lpstr>
      <vt:lpstr>PowerPoint Presentation</vt:lpstr>
      <vt:lpstr>PowerPoint Presentation</vt:lpstr>
      <vt:lpstr>JSF: JavaServer Faces</vt:lpstr>
      <vt:lpstr>JSF Template .XHTML example</vt:lpstr>
      <vt:lpstr>PowerPoint Presentation</vt:lpstr>
      <vt:lpstr>Tags</vt:lpstr>
      <vt:lpstr>Namespaces (ns)</vt:lpstr>
      <vt:lpstr>JSF Tags</vt:lpstr>
      <vt:lpstr>Maven Folder Structure</vt:lpstr>
      <vt:lpstr>Docker</vt:lpstr>
      <vt:lpstr>Deploy OS Images </vt:lpstr>
      <vt:lpstr>Docker to the Rescue</vt:lpstr>
      <vt:lpstr>How to Use Docker?</vt:lpstr>
      <vt:lpstr>Docker Examples</vt:lpstr>
      <vt:lpstr>PowerPoint Presentation</vt:lpstr>
      <vt:lpstr>Custom Images </vt:lpstr>
      <vt:lpstr>PowerPoint Presentation</vt:lpstr>
      <vt:lpstr>Docker Commands</vt:lpstr>
      <vt:lpstr>Docker in This Course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arcuri82@gmail.com</cp:lastModifiedBy>
  <cp:revision>336</cp:revision>
  <cp:lastPrinted>2018-01-15T20:28:34Z</cp:lastPrinted>
  <dcterms:created xsi:type="dcterms:W3CDTF">2017-12-10T14:32:25Z</dcterms:created>
  <dcterms:modified xsi:type="dcterms:W3CDTF">2018-02-05T11:41:10Z</dcterms:modified>
</cp:coreProperties>
</file>